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svg" ContentType="image/svg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slides/charts/chart1.xml" ContentType="application/vnd.openxmlformats-officedocument.drawingml.chart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5787c5f89064c12" /><Relationship Type="http://schemas.openxmlformats.org/officeDocument/2006/relationships/extended-properties" Target="/docProps/app.xml" Id="Rd5cd869bb0ba48b1" /><Relationship Type="http://schemas.openxmlformats.org/officeDocument/2006/relationships/officeDocument" Target="/ppt/presentation.xml" Id="Rf74299e4a0a0431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76af36adfef4767"/>
  </p:sldMasterIdLst>
  <p:notesMasterIdLst>
    <p:notesMasterId xmlns:r="http://schemas.openxmlformats.org/officeDocument/2006/relationships" r:id="R1ebf900054af46d9"/>
  </p:notesMasterIdLst>
  <p:sldIdLst>
    <p:sldId xmlns:r="http://schemas.openxmlformats.org/officeDocument/2006/relationships" id="256" r:id="Rb3f79736769d4256"/>
    <p:sldId xmlns:r="http://schemas.openxmlformats.org/officeDocument/2006/relationships" id="257" r:id="Rbe84854aadc04951"/>
    <p:sldId xmlns:r="http://schemas.openxmlformats.org/officeDocument/2006/relationships" id="258" r:id="Rd89e4d3596454041"/>
    <p:sldId xmlns:r="http://schemas.openxmlformats.org/officeDocument/2006/relationships" id="259" r:id="Rfb370134920c4682"/>
    <p:sldId xmlns:r="http://schemas.openxmlformats.org/officeDocument/2006/relationships" id="260" r:id="R615a8e7fbd9a4974"/>
    <p:sldId xmlns:r="http://schemas.openxmlformats.org/officeDocument/2006/relationships" id="261" r:id="Ra092b9263f8b428b"/>
    <p:sldId xmlns:r="http://schemas.openxmlformats.org/officeDocument/2006/relationships" id="262" r:id="Rc9d956e96a214392"/>
    <p:sldId xmlns:r="http://schemas.openxmlformats.org/officeDocument/2006/relationships" id="263" r:id="R75da0a4cfc8944a9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eeb1fb385284469" /><Relationship Type="http://schemas.openxmlformats.org/officeDocument/2006/relationships/slideMaster" Target="/ppt/slideMasters/slideMaster1.xml" Id="Rf76af36adfef4767" /><Relationship Type="http://schemas.openxmlformats.org/officeDocument/2006/relationships/notesMaster" Target="/ppt/notesMasters/notesMaster1.xml" Id="R1ebf900054af46d9" /><Relationship Type="http://schemas.openxmlformats.org/officeDocument/2006/relationships/presProps" Target="/ppt/presProps.xml" Id="R65e56edc744044e2" /><Relationship Type="http://schemas.openxmlformats.org/officeDocument/2006/relationships/tableStyles" Target="/ppt/tableStyles.xml" Id="R669d90942dd84c7f" /><Relationship Type="http://schemas.openxmlformats.org/officeDocument/2006/relationships/slide" Target="/ppt/slides/slide1.xml" Id="Rb3f79736769d4256" /><Relationship Type="http://schemas.openxmlformats.org/officeDocument/2006/relationships/slide" Target="/ppt/slides/slide2.xml" Id="Rbe84854aadc04951" /><Relationship Type="http://schemas.openxmlformats.org/officeDocument/2006/relationships/slide" Target="/ppt/slides/slide3.xml" Id="Rd89e4d3596454041" /><Relationship Type="http://schemas.openxmlformats.org/officeDocument/2006/relationships/slide" Target="/ppt/slides/slide4.xml" Id="Rfb370134920c4682" /><Relationship Type="http://schemas.openxmlformats.org/officeDocument/2006/relationships/slide" Target="/ppt/slides/slide5.xml" Id="R615a8e7fbd9a4974" /><Relationship Type="http://schemas.openxmlformats.org/officeDocument/2006/relationships/slide" Target="/ppt/slides/slide6.xml" Id="Ra092b9263f8b428b" /><Relationship Type="http://schemas.openxmlformats.org/officeDocument/2006/relationships/slide" Target="/ppt/slides/slide7.xml" Id="Rc9d956e96a214392" /><Relationship Type="http://schemas.openxmlformats.org/officeDocument/2006/relationships/slide" Target="/ppt/slides/slide8.xml" Id="R75da0a4cfc8944a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7672351a75144e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b6e27007bac4144" /><Relationship Type="http://schemas.openxmlformats.org/officeDocument/2006/relationships/notesMaster" Target="/ppt/notesMasters/notesMaster1.xml" Id="R8360169396a442f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a433adc57fc461c" /><Relationship Type="http://schemas.openxmlformats.org/officeDocument/2006/relationships/notesMaster" Target="/ppt/notesMasters/notesMaster1.xml" Id="R55b488ba537f4d14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623289b2d754a2a" /><Relationship Type="http://schemas.openxmlformats.org/officeDocument/2006/relationships/notesMaster" Target="/ppt/notesMasters/notesMaster1.xml" Id="R05aed413f2454b3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40e2863101447c2" /><Relationship Type="http://schemas.openxmlformats.org/officeDocument/2006/relationships/notesMaster" Target="/ppt/notesMasters/notesMaster1.xml" Id="R65708b01fa51458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8663b25becf426f" /><Relationship Type="http://schemas.openxmlformats.org/officeDocument/2006/relationships/notesMaster" Target="/ppt/notesMasters/notesMaster1.xml" Id="Rea26a4fb67ba4bc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2331cc400f614ce9" /><Relationship Type="http://schemas.openxmlformats.org/officeDocument/2006/relationships/notesMaster" Target="/ppt/notesMasters/notesMaster1.xml" Id="Re87e2f43bffb470d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b710595ded94800" /><Relationship Type="http://schemas.openxmlformats.org/officeDocument/2006/relationships/notesMaster" Target="/ppt/notesMasters/notesMaster1.xml" Id="Rb5a9beb6dba843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5012ad80d87a4344" /><Relationship Type="http://schemas.openxmlformats.org/officeDocument/2006/relationships/notesMaster" Target="/ppt/notesMasters/notesMaster1.xml" Id="R2b3472e80f0146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Apresentação comercial específica do serviço NT. Condições propostas para avaliação. Não representa contratação nem ativação de integrações.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Situações de contratação, sem afirmar fatos não verificados sobre um prospect.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Fonte: NT_Reference_Projects.json, portfólio de referência NT de seis projetos, corte 2026-10-01. Valores demonstram controles, não clientes ou resultados históricos. AC é custo realizado do cenário, ETC é estimativa, EAC = AC + ETC. SPI = EV/PV. Custos comprometidos não são novamente somados a ETC.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Preços conhecidos do modelo NT: diagnóstico2000, PMO3500/5000/7500, SaaS149/399/899. Demais serviços sob proposta. Percentuais de entrada e marcos são opções de negociação, não contratos vigentes.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Dados de contato e formação fornecidos pela fundadora. Sua trajetória inclui mais de10anos em empresas nacionais e multinacionais e projetos de atéR$356milhões. Não afirma certificação PMP ou vínculo institucional com PMI.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9da0dbc53ea42b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74a1a11e7143b7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b2138d8f754f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689bef1cdb4fe0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bef1502e004f4a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ef5e198ccf486f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A80D342-BEA9-458F-A3FF-7A0D302026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238500"/>
            <a:ext cx="12192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60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934C3CD8-A4C9-4804-9EFB-4F1EE94595DF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2286000" y="4714875"/>
            <a:ext cx="10668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F6AEEAB5-6E91-4057-90C9-801BF9497C3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524000" y="3571875"/>
            <a:ext cx="12192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525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6B2C21D-F36C-441A-898E-6070E927FF1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13237B04-8B07-43B9-8A71-81CD9A40EF3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13525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B7B8AA0B-966D-4950-8158-52C3BA56C4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771D272-DCC0-466B-818C-3555C77BCC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1329083D-DF01-481D-9FE2-970D986E4205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096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625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89C8D60-BA1E-4B25-AE5B-CD3F70A8B2D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57250" y="666750"/>
            <a:ext cx="13525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125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4EEEAA32-D7C8-49F3-9BD7-2AD0F64012F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57250" y="2381250"/>
            <a:ext cx="6286500" cy="533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85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666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1047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428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09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190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571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952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333750" indent="-285750" algn="l">
              <a:lnSpc>
                <a:spcPct val="110000"/>
              </a:lnSpc>
              <a:spcBef>
                <a:spcPts val="0"/>
              </a:spcBef>
              <a:spcAft>
                <a:spcPts val="1500"/>
              </a:spcAft>
              <a:buChar char="•"/>
              <a:defRPr sz="281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42a266db260410b" /><Relationship Type="http://schemas.openxmlformats.org/officeDocument/2006/relationships/slideLayout" Target="/ppt/slideLayouts/slideLayout1.xml" Id="R0f4fe5eedd1b4c66" /><Relationship Type="http://schemas.openxmlformats.org/officeDocument/2006/relationships/slideLayout" Target="/ppt/slideLayouts/slideLayout2.xml" Id="Rba71821e89ba407f" /><Relationship Type="http://schemas.openxmlformats.org/officeDocument/2006/relationships/slideLayout" Target="/ppt/slideLayouts/slideLayout3.xml" Id="R5e65d8e421424e9d" /><Relationship Type="http://schemas.openxmlformats.org/officeDocument/2006/relationships/slideLayout" Target="/ppt/slideLayouts/slideLayout4.xml" Id="R37fd9c03dcfb4fb5" /><Relationship Type="http://schemas.openxmlformats.org/officeDocument/2006/relationships/slideLayout" Target="/ppt/slideLayouts/slideLayout5.xml" Id="R4ade9c0fdbfb45d6" /><Relationship Type="http://schemas.openxmlformats.org/officeDocument/2006/relationships/slideLayout" Target="/ppt/slideLayouts/slideLayout6.xml" Id="R084eda78784f4ca3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f4fe5eedd1b4c66"/>
    <p:sldLayoutId xmlns:r="http://schemas.openxmlformats.org/officeDocument/2006/relationships" id="2147483650" r:id="Rba71821e89ba407f"/>
    <p:sldLayoutId xmlns:r="http://schemas.openxmlformats.org/officeDocument/2006/relationships" id="2147483651" r:id="R5e65d8e421424e9d"/>
    <p:sldLayoutId xmlns:r="http://schemas.openxmlformats.org/officeDocument/2006/relationships" id="2147483652" r:id="R37fd9c03dcfb4fb5"/>
    <p:sldLayoutId xmlns:r="http://schemas.openxmlformats.org/officeDocument/2006/relationships" id="2147483653" r:id="R4ade9c0fdbfb45d6"/>
    <p:sldLayoutId xmlns:r="http://schemas.openxmlformats.org/officeDocument/2006/relationships" id="2147483654" r:id="R084eda78784f4ca3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748bad4407649ce" /><Relationship Type="http://schemas.openxmlformats.org/officeDocument/2006/relationships/notesSlide" Target="/ppt/notesSlides/notesSlide1.xml" Id="Rdf506a8327ce41e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431eb107a0a4a2f" /><Relationship Type="http://schemas.openxmlformats.org/officeDocument/2006/relationships/image" Target="/ppt/media/image.png" Id="R4c2583736cdc4ce5" /><Relationship Type="http://schemas.openxmlformats.org/officeDocument/2006/relationships/image" Target="/ppt/media/image.svg" Id="R56432f0b1f884d21" /><Relationship Type="http://schemas.openxmlformats.org/officeDocument/2006/relationships/notesSlide" Target="/ppt/notesSlides/notesSlide2.xml" Id="R22f03b7524a9439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9c984fbf8f4f94" /><Relationship Type="http://schemas.openxmlformats.org/officeDocument/2006/relationships/image" Target="/ppt/media/image2.png" Id="Ra087603b643240cf" /><Relationship Type="http://schemas.openxmlformats.org/officeDocument/2006/relationships/image" Target="/ppt/media/image2.svg" Id="R330f70ff9b0c4235" /><Relationship Type="http://schemas.openxmlformats.org/officeDocument/2006/relationships/notesSlide" Target="/ppt/notesSlides/notesSlide3.xml" Id="R0b498cd3936248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71551d9ed7a4f14" /><Relationship Type="http://schemas.openxmlformats.org/officeDocument/2006/relationships/image" Target="/ppt/media/image3.png" Id="R209a14c2f76f4d62" /><Relationship Type="http://schemas.openxmlformats.org/officeDocument/2006/relationships/image" Target="/ppt/media/image3.svg" Id="Rb322bc33abb24704" /><Relationship Type="http://schemas.openxmlformats.org/officeDocument/2006/relationships/notesSlide" Target="/ppt/notesSlides/notesSlide4.xml" Id="R498d3940974143e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424b88f45f4888" /><Relationship Type="http://schemas.openxmlformats.org/officeDocument/2006/relationships/image" Target="/ppt/media/image4.png" Id="R1d073b51afe24508" /><Relationship Type="http://schemas.openxmlformats.org/officeDocument/2006/relationships/image" Target="/ppt/media/image4.svg" Id="R251542de66c648c2" /><Relationship Type="http://schemas.openxmlformats.org/officeDocument/2006/relationships/chart" Target="/ppt/slides/charts/chart1.xml" Id="Rbb95bafc667e4ff3" /><Relationship Type="http://schemas.openxmlformats.org/officeDocument/2006/relationships/notesSlide" Target="/ppt/notesSlides/notesSlide5.xml" Id="R18ebe1da59564785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ad82abf5c64281" /><Relationship Type="http://schemas.openxmlformats.org/officeDocument/2006/relationships/image" Target="/ppt/media/image5.png" Id="Rf112724d863c4f51" /><Relationship Type="http://schemas.openxmlformats.org/officeDocument/2006/relationships/image" Target="/ppt/media/image5.svg" Id="R5cc7d5c0f94c45d5" /><Relationship Type="http://schemas.openxmlformats.org/officeDocument/2006/relationships/notesSlide" Target="/ppt/notesSlides/notesSlide6.xml" Id="R28d2521184544c9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961f28326b4b50" /><Relationship Type="http://schemas.openxmlformats.org/officeDocument/2006/relationships/image" Target="/ppt/media/image6.png" Id="R84984994d28e44a8" /><Relationship Type="http://schemas.openxmlformats.org/officeDocument/2006/relationships/image" Target="/ppt/media/image6.svg" Id="Rd3dd5b4da8b1475b" /><Relationship Type="http://schemas.openxmlformats.org/officeDocument/2006/relationships/notesSlide" Target="/ppt/notesSlides/notesSlide7.xml" Id="R6b9d5e9ea683471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2d528171604015" /><Relationship Type="http://schemas.openxmlformats.org/officeDocument/2006/relationships/notesSlide" Target="/ppt/notesSlides/notesSlide8.xml" Id="R766abb66e669459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BAC aprovado</c:v>
          </c:tx>
          <c:spPr>
            <a:solidFill xmlns:a="http://schemas.openxmlformats.org/drawingml/2006/main">
              <a:srgbClr val="C7AD97"/>
            </a:solidFill>
          </c:spPr>
          <c:invertIfNegative val="0"/>
          <c:cat>
            <c:strRef>
              <c:f>'Chart Data'!$A$2:$A$2</c:f>
              <c:strCache>
                <c:ptCount val="1"/>
                <c:pt idx="0">
                  <c:v>Projeto industrial</c:v>
                </c:pt>
              </c:strCache>
            </c:strRef>
          </c:cat>
          <c:val>
            <c:numRef>
              <c:f>'Chart Data'!$B$2:$B$2</c:f>
              <c:numCache>
                <c:formatCode>0.00</c:formatCode>
                <c:ptCount val="1"/>
                <c:pt idx="0">
                  <c:v>2.2</c:v>
                </c:pt>
              </c:numCache>
            </c:numRef>
          </c:val>
        </c:ser>
        <c:ser>
          <c:idx val="1"/>
          <c:order val="1"/>
          <c:tx>
            <c:v>EAC previsto</c:v>
          </c:tx>
          <c:spPr>
            <a:solidFill xmlns:a="http://schemas.openxmlformats.org/drawingml/2006/main">
              <a:srgbClr val="8C6046"/>
            </a:solidFill>
          </c:spPr>
          <c:invertIfNegative val="0"/>
          <c:cat>
            <c:strRef>
              <c:f>'Chart Data'!$C$2:$C$2</c:f>
              <c:strCache>
                <c:ptCount val="1"/>
                <c:pt idx="0">
                  <c:v>Projeto industrial</c:v>
                </c:pt>
              </c:strCache>
            </c:strRef>
          </c:cat>
          <c:val>
            <c:numRef>
              <c:f>'Chart Data'!$D$2:$D$2</c:f>
              <c:numCache>
                <c:formatCode>0.00</c:formatCode>
                <c:ptCount val="1"/>
                <c:pt idx="0">
                  <c:v>2.35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DejaVu Sans"/>
                  <a:ea typeface="DejaVu Sans"/>
                  <a:cs typeface="DejaVu Sans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637487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72768"/>
      </c:catAx>
      <c:valAx>
        <c:axId val="48672768"/>
        <c:scaling>
          <c:orientation val="minMax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ED8D0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latin typeface="DejaVu Sans"/>
                    <a:ea typeface="DejaVu Sans"/>
                    <a:cs typeface="DejaVu Sans"/>
                  </a:rPr>
                  <a:t>R$ milhões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latin typeface="DejaVu Sans"/>
                  <a:ea typeface="DejaVu Sans"/>
                  <a:cs typeface="DejaVu Sans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650">
                <a:solidFill>
                  <a:srgbClr val="666666"/>
                </a:solidFill>
                <a:latin typeface="DejaVu Sans"/>
                <a:ea typeface="DejaVu Sans"/>
                <a:cs typeface="DejaVu Sans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725">
              <a:latin typeface="DejaVu Sans"/>
              <a:ea typeface="DejaVu Sans"/>
              <a:cs typeface="DejaVu Sans"/>
            </a:defRPr>
          </a:pPr>
        </a:p>
      </c:txPr>
    </c:legend>
    <c:plotVisOnly val="1"/>
  </c:chart>
  <c:spPr>
    <a:noFill xmlns:a="http://schemas.openxmlformats.org/drawingml/2006/main"/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00BCB6-79D8-4F09-98EF-DF4CCAC5D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033455-2628-411A-A743-B65189E68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904875"/>
            <a:ext cx="13144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2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NT PROJECT INTELLIGENCE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8A3E5C-DEF8-4B7E-9F85-C3727D80C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28875"/>
            <a:ext cx="12954000" cy="2143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5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Recuperação de Projetos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8C2B1C-A56F-4BA8-99EA-8D6621AB2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095875"/>
            <a:ext cx="125730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625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Alternativas de execução para enfrentar desvios de prazo e custo.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823AA1-4DE4-4ADF-B1F5-CFC3EE32C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7429500"/>
            <a:ext cx="1238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CONSULTORIA EXECUTIVA</a:t>
            </a:r>
          </a:p>
        </p:txBody>
      </p:sp>
    </p:spTree>
    <p:extLst>
      <p:ext uri="{BB962C8B-B14F-4D97-AF65-F5344CB8AC3E}">
        <p14:creationId xmlns:p14="http://schemas.microsoft.com/office/powerpoint/2010/main" val="130854299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19B1219-4F38-4894-B6D7-7DC72A1EF3E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2583736cdc4ce5">
            <a:extLst>
              <a:ext uri="{96DAC541-7B7A-43D3-8B79-37D633B846F1}">
                <asvg:svgBlip xmlns:asvg="http://schemas.microsoft.com/office/drawing/2016/SVG/main" r:embed="R56432f0b1f884d21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C088A17-C11C-4BE9-AFF7-5154654A3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7AEB035-4ABC-451D-8626-F1109B379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Quando contratar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818E38-A1B0-4BD3-8E07-4BCA3FD0F3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8575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2EDEB14-A6D7-41FC-A201-C1ED6E6DE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85750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O custo para concluir supera o orçamento aprovado.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45F461-6FBC-487C-83C0-34270CF783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9719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6704BC-B7AE-4D5C-AB48-03B57208F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97192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 ações emergenciais não tratam as causas dos atrasos.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1C4A36-C248-46BE-B9FD-5F05D2B1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86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AAFE66-269C-482A-AAC5-FAA421035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86350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As restrições permanecem sem decisão do sponsor.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9C764C4-94A8-40DE-8514-5323624A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00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B40489-6824-4187-9389-6C03AC87B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00775"/>
            <a:ext cx="12001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 empresa precisa comparar recuperação, reescopo ou suspensão.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340E4E-A563-4B91-B77B-02D024C86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O diagnóstico confirma quais dessas necessidades existem na empresa.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AD67A8B-B01D-4AE1-9744-8F18BF5F8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0131341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28C08-52D6-4E50-9D7C-5B4B2990D8D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087603b643240cf">
            <a:extLst>
              <a:ext uri="{96DAC541-7B7A-43D3-8B79-37D633B846F1}">
                <asvg:svgBlip xmlns:asvg="http://schemas.microsoft.com/office/drawing/2016/SVG/main" r:embed="R330f70ff9b0c423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F756D7-B1A6-4CFC-959C-BA35141C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C05266C-495A-47FB-A44A-07CE9A6855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Escopo do serviço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29FF52-17DA-4460-A066-ABEE39D22E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6860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Diagnóstico dos desvios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6E0D7E-99EB-4148-97CC-1C79C9E3E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6860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Baseline, execução, contratos e causas verificáveis.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4DBD9F-26E7-4B6A-BABA-A7EFBE483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671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Análise de restrições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39760D-B8A3-481A-A2BC-D3B7B184D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8671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Recursos, suprimentos, interfaces e decisões pendentes.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7F1B9F-A3D1-467C-AB70-65F0DC674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482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Cenários de recuperação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5C5F25-BC7C-45EF-BACB-E995FD9A6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50482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Prazo, custo, risco e premissas de cada alternativa.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5CFE8E-FC46-400C-B275-E66068A7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538162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Plano de intervenção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B00604-355F-4CB3-B848-DA3013C5A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6229350"/>
            <a:ext cx="7239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Responsáveis, marcos, aprovação e acompanhamento.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790E9A-054A-4D36-B3CA-18A9A74F7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Escopo, quantidade de projetos, horas e responsabilidades constam na proposta.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1CF657-124C-4E98-9D06-5A4948572C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6658007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F8F3F3-27BB-4968-AE14-8578D01B610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9a14c2f76f4d62">
            <a:extLst>
              <a:ext uri="{96DAC541-7B7A-43D3-8B79-37D633B846F1}">
                <asvg:svgBlip xmlns:asvg="http://schemas.microsoft.com/office/drawing/2016/SVG/main" r:embed="Rb322bc33abb24704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4AE659-A987-401C-9033-F758A5524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6DDA3D-0849-47A1-80B1-D1995D085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Entregáveis e critérios de aceite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0AF151-A23E-4B38-A54C-0B7E963EFCA3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4191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905250"/>
                <a:gridCol w="5143500"/>
                <a:gridCol w="4286250"/>
              </a:tblGrid>
              <a:tr h="838200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Entregável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Conteúdo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Aceite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Diagnóstico de recuperação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Desvios e evidências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Liderança valida os fatos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Cenários comparáveis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Impactos e premissas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Comitê escolhe a alternativa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Plano de intervenção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Ação, dono e prazo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Responsáveis aceitam o plano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  <a:tr h="838200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Relatório de recuperação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Tendência e decisões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Verificação contra o plano aprovado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63FF54-3FC2-4C11-883D-187F4E01E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A proposta define quem aprova cada entrega e o prazo para a validação.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75E965-9084-405A-B1F2-616D19D4F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89241486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90215D3-7457-4230-8A4F-F91B4F210D0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073b51afe24508">
            <a:extLst>
              <a:ext uri="{96DAC541-7B7A-43D3-8B79-37D633B846F1}">
                <asvg:svgBlip xmlns:asvg="http://schemas.microsoft.com/office/drawing/2016/SVG/main" r:embed="R251542de66c648c2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D7DACB-6D4B-4CE4-8B4F-C7DDD1E8C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964678-3271-455F-A406-39D4CA995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Leitura executiva dos indicadores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64BCFB-1B85-493A-9F94-238CF1EFD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457450"/>
            <a:ext cx="13335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Projetos de referência / corte 01.10.2026</a:t>
            </a:r>
          </a:p>
        </p:txBody>
      </p:sp>
      <p:graphicFrame>
        <p:nvGraphicFramePr>
          <p:cNvPr id="5" name="Chart">
            <a:extLst xmlns:a="http://schemas.openxmlformats.org/drawingml/2006/main">
              <a:ext uri="{FF2B5EF4-FFF2-40B4-BE49-F238E27FC236}">
                <a16:creationId xmlns:a16="http://schemas.microsoft.com/office/drawing/2014/main" id="{320F2242-D1B5-4ED9-A546-9DE7E4E974E0}"/>
              </a:ext>
            </a:extLst>
          </p:cNvPr>
          <p:cNvGraphicFramePr/>
          <p:nvPr/>
        </p:nvGraphicFramePr>
        <p:xfrm>
          <a:off xmlns:a="http://schemas.openxmlformats.org/drawingml/2006/main" x="904875" y="3238500"/>
          <a:ext xmlns:a="http://schemas.openxmlformats.org/drawingml/2006/main" cx="13239750" cy="3619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bb95bafc667e4ff3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0AC685-F7A3-464B-B78A-926CD0D7B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058025"/>
            <a:ext cx="13335000" cy="8858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No projeto de referência, BAC de R$ 2,20 milhões e EAC de R$ 2,35 milhões exigem revalidar o ETC e submeter um plano de recuperação.</a:t>
            </a:r>
          </a:p>
        </p:txBody>
      </p:sp>
    </p:spTree>
    <p:extLst>
      <p:ext uri="{BB962C8B-B14F-4D97-AF65-F5344CB8AC3E}">
        <p14:creationId xmlns:p14="http://schemas.microsoft.com/office/powerpoint/2010/main" val="1381792476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6A9F81F-A285-49EC-B599-4D5D471CBA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12724d863c4f51">
            <a:extLst>
              <a:ext uri="{96DAC541-7B7A-43D3-8B79-37D633B846F1}">
                <asvg:svgBlip xmlns:asvg="http://schemas.microsoft.com/office/drawing/2016/SVG/main" r:embed="R5cc7d5c0f94c45d5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98BA36-0547-42E1-A3A2-A640A03F2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2CD82F5-A8BB-4096-9ACE-026978B0E4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Jornada de contratação e entrega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2D1DEE-6540-4043-82A7-C7F243FA2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71462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32D6206-26B7-4906-92F6-9436F9E1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271462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Avaliação inicial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5CB55-0366-4893-B1D6-15524A4F8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271462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Dados, contratos e situação da execução.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973F4D-FA67-4ACF-B8DA-1DFFA7374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388620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F7DD13-3E76-4E0D-A4D2-51AD6D0A8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388620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Cenários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CA2C02-1A99-4189-9148-422F40B7E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388620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Comparação das alternativas e seus riscos.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36899-76A4-4816-ABC9-54E21C473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5057775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07AEE0-A3FC-44FA-910B-ACAE6784E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5057775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Decisão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DCEB9A9-0FBE-4A00-9530-892B904E0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5057775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Sponsor aprova o plano de intervenção.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F60977-0A60-4375-A8D0-3AE08DFD9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229350"/>
            <a:ext cx="762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5376A3-63E8-4E8C-BF61-949EF17BE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6229350"/>
            <a:ext cx="4953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Acompanhamento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3809E48-3DB3-4198-A700-4A81A513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0" y="6229350"/>
            <a:ext cx="63817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217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Marcos, ações e atualização de tendências.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CBECE1-86CB-4D12-A482-44D97ACA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Prazos propostos dependem dos dados, dos acessos e da disponibilidade do cliente.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9AC4296-BFC8-42AC-B8A9-C392F4A7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14677241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8F6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2FA7779-3916-49CE-97B4-39D4C41A744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984994d28e44a8">
            <a:extLst>
              <a:ext uri="{96DAC541-7B7A-43D3-8B79-37D633B846F1}">
                <asvg:svgBlip xmlns:asvg="http://schemas.microsoft.com/office/drawing/2016/SVG/main" r:embed="Rd3dd5b4da8b1475b"/>
              </a:ext>
            </a:extLst>
          </a:blip>
          <a:stretch xmlns:a="http://schemas.openxmlformats.org/drawingml/2006/main"/>
        </p:blipFill>
        <p:spPr>
          <a:xfrm xmlns:a="http://schemas.openxmlformats.org/drawingml/2006/main">
            <a:off x="904875" y="457200"/>
            <a:ext cx="3000375" cy="6477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97440-B9D8-428C-8A7A-722BD957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EEAC04-6B9C-4B05-9106-BA2CA8B54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381125"/>
            <a:ext cx="133350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Investimento e condições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99D92C-D1EE-4686-9446-1F32AFF13751}"/>
              </a:ext>
            </a:extLst>
          </p:cNvPr>
          <p:cNvGraphicFramePr/>
          <p:nvPr/>
        </p:nvGraphicFramePr>
        <p:xfrm>
          <a:off xmlns:a="http://schemas.openxmlformats.org/drawingml/2006/main" x="904875" y="2762250"/>
          <a:ext xmlns:a="http://schemas.openxmlformats.org/drawingml/2006/main" cx="13335000" cy="2905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76625"/>
                <a:gridCol w="3429000"/>
                <a:gridCol w="6429375"/>
              </a:tblGrid>
              <a:tr h="1452563"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Modalidade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Investimento proposto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Limites e dimensionamento</a:t>
                      </a:r>
                    </a:p>
                  </a:txBody>
                  <a:tcPr marL="91440" marR="91440" marT="45720" marB="45720">
                    <a:solidFill>
                      <a:srgbClr val="102B46"/>
                    </a:solidFill>
                  </a:tcPr>
                </a:tc>
              </a:tr>
              <a:tr h="1452563"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Escopo personalizado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Sob consulta</a:t>
                      </a:r>
                    </a:p>
                  </a:txBody>
                  <a:tcPr marL="91440" marR="91440" marT="45720" marB="45720"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sz="2025" b="0">
                          <a:solidFill>
                            <a:srgbClr val="102B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Projetos, horas, fontes e integrações conforme diagnóstico</a:t>
                      </a:r>
                    </a:p>
                  </a:txBody>
                  <a:tcPr marL="91440" marR="91440" marT="45720" marB="45720">
                    <a:noFill/>
                  </a:tcPr>
                </a:tc>
              </a:tr>
            </a:tbl>
          </a:graphicData>
        </a:graphic>
      </p:graphicFrame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B169CF-2798-40F3-801A-3FD369D29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6000750"/>
            <a:ext cx="13335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102B46"/>
                </a:solidFill>
                <a:latin typeface="DejaVu Sans"/>
                <a:ea typeface="DejaVu Sans"/>
                <a:cs typeface="DejaVu Sans"/>
              </a:rPr>
              <a:t>Condições e marcos definidos na proposta personalizada. Consultoria e software têm contratação independente.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0779E2-F1AF-4FC0-94BB-2D9F5928F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7429500"/>
            <a:ext cx="13335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637487"/>
                </a:solidFill>
                <a:latin typeface="DejaVu Sans"/>
                <a:ea typeface="DejaVu Sans"/>
                <a:cs typeface="DejaVu Sans"/>
              </a:rPr>
              <a:t>Valores de referência para revisão. Adicionais e condições finais constam na proposta.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097CAC-C110-4C44-939C-C4DD3FC55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8086725"/>
            <a:ext cx="13335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>
                <a:solidFill>
                  <a:srgbClr val="8C6046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</p:txBody>
      </p:sp>
    </p:spTree>
    <p:extLst>
      <p:ext uri="{BB962C8B-B14F-4D97-AF65-F5344CB8AC3E}">
        <p14:creationId xmlns:p14="http://schemas.microsoft.com/office/powerpoint/2010/main" val="25212571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02B4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84FF2-E7DE-4716-B1F2-BCEE2952D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620750" y="666750"/>
            <a:ext cx="71437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1650" b="0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9DF834-E1C7-42B0-873A-DD3154B0F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1285875"/>
            <a:ext cx="12858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Próximo passo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DB3AE5-EEC0-48EA-8E0B-8957551B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571750"/>
            <a:ext cx="1314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Uma conversa sobre o contexto,</a:t>
            </a:r>
          </a:p>
          <a:p xmlns:a="http://schemas.openxmlformats.org/drawingml/2006/main">
            <a:pPr>
              <a:def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prioridade e o resultado esperado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3B2092-2D8E-4BA5-A6EC-CD845B15D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657725"/>
            <a:ext cx="1314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C7AD97"/>
                </a:solidFill>
                <a:latin typeface="DejaVu Sans"/>
                <a:ea typeface="DejaVu Sans"/>
                <a:cs typeface="DejaVu Sans"/>
              </a:rPr>
              <a:t>Nathaly Teles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35A03C-27B1-43DD-970B-3A1D7A090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29250"/>
            <a:ext cx="12858750" cy="866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Engenheira de Produção e Administradora</a:t>
            </a:r>
          </a:p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MBA em Gestão de Projetos pela FGV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D9836A-BB2A-471F-B3B2-25083335C8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6858000"/>
            <a:ext cx="13144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>
            <a:def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  <a:lvl1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1pPr>
            <a:lvl2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2pPr>
            <a:lvl3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3pPr>
            <a:lvl4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4pPr>
            <a:lvl5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5pPr>
            <a:lvl6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6pPr>
            <a:lvl7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7pPr>
            <a:lvl8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8pPr>
            <a:lvl9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lvl9pPr>
          </a:lstStyle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ntprojectintelligence.com.br</a:t>
            </a:r>
          </a:p>
          <a:p xmlns:a="http://schemas.openxmlformats.org/drawingml/2006/main">
            <a:pPr>
              <a:def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25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(11) 92590-2901 | nathalyteles29@icloud.com</a:t>
            </a:r>
          </a:p>
        </p:txBody>
      </p:sp>
    </p:spTree>
    <p:extLst>
      <p:ext uri="{BB962C8B-B14F-4D97-AF65-F5344CB8AC3E}">
        <p14:creationId xmlns:p14="http://schemas.microsoft.com/office/powerpoint/2010/main" val="8146006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2026-10-21T01:19:18.3250000Z</dcterms:created>
  <dcterms:modified xsi:type="dcterms:W3CDTF">2026-10-21T01:19:18.3250000Z</dcterms:modified>
</coreProperties>
</file>