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85e87b7b14434c" /><Relationship Type="http://schemas.openxmlformats.org/officeDocument/2006/relationships/extended-properties" Target="/docProps/app.xml" Id="R36e9102b6f284025" /><Relationship Type="http://schemas.openxmlformats.org/officeDocument/2006/relationships/officeDocument" Target="/ppt/presentation.xml" Id="Rf8b95b88c6e9404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ffe33d14d04cf6"/>
  </p:sldMasterIdLst>
  <p:notesMasterIdLst>
    <p:notesMasterId xmlns:r="http://schemas.openxmlformats.org/officeDocument/2006/relationships" r:id="Rc4095215fc30400b"/>
  </p:notesMasterIdLst>
  <p:sldIdLst>
    <p:sldId xmlns:r="http://schemas.openxmlformats.org/officeDocument/2006/relationships" id="256" r:id="R71256856f7d441b1"/>
    <p:sldId xmlns:r="http://schemas.openxmlformats.org/officeDocument/2006/relationships" id="257" r:id="Rec7a5b60b40b4458"/>
    <p:sldId xmlns:r="http://schemas.openxmlformats.org/officeDocument/2006/relationships" id="258" r:id="R9ed4ee0a0039442a"/>
    <p:sldId xmlns:r="http://schemas.openxmlformats.org/officeDocument/2006/relationships" id="259" r:id="R847fc5a7c170482b"/>
    <p:sldId xmlns:r="http://schemas.openxmlformats.org/officeDocument/2006/relationships" id="260" r:id="R0640e0a3ea9445a5"/>
    <p:sldId xmlns:r="http://schemas.openxmlformats.org/officeDocument/2006/relationships" id="261" r:id="Rb2c3758f19704dfb"/>
    <p:sldId xmlns:r="http://schemas.openxmlformats.org/officeDocument/2006/relationships" id="262" r:id="R7ff4afea489243a1"/>
    <p:sldId xmlns:r="http://schemas.openxmlformats.org/officeDocument/2006/relationships" id="263" r:id="R6ef08a7a1d914014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39f3890e674288" /><Relationship Type="http://schemas.openxmlformats.org/officeDocument/2006/relationships/slideMaster" Target="/ppt/slideMasters/slideMaster1.xml" Id="R76ffe33d14d04cf6" /><Relationship Type="http://schemas.openxmlformats.org/officeDocument/2006/relationships/notesMaster" Target="/ppt/notesMasters/notesMaster1.xml" Id="Rc4095215fc30400b" /><Relationship Type="http://schemas.openxmlformats.org/officeDocument/2006/relationships/presProps" Target="/ppt/presProps.xml" Id="R7075e47804ec4142" /><Relationship Type="http://schemas.openxmlformats.org/officeDocument/2006/relationships/tableStyles" Target="/ppt/tableStyles.xml" Id="R417b111855014db8" /><Relationship Type="http://schemas.openxmlformats.org/officeDocument/2006/relationships/slide" Target="/ppt/slides/slide1.xml" Id="R71256856f7d441b1" /><Relationship Type="http://schemas.openxmlformats.org/officeDocument/2006/relationships/slide" Target="/ppt/slides/slide2.xml" Id="Rec7a5b60b40b4458" /><Relationship Type="http://schemas.openxmlformats.org/officeDocument/2006/relationships/slide" Target="/ppt/slides/slide3.xml" Id="R9ed4ee0a0039442a" /><Relationship Type="http://schemas.openxmlformats.org/officeDocument/2006/relationships/slide" Target="/ppt/slides/slide4.xml" Id="R847fc5a7c170482b" /><Relationship Type="http://schemas.openxmlformats.org/officeDocument/2006/relationships/slide" Target="/ppt/slides/slide5.xml" Id="R0640e0a3ea9445a5" /><Relationship Type="http://schemas.openxmlformats.org/officeDocument/2006/relationships/slide" Target="/ppt/slides/slide6.xml" Id="Rb2c3758f19704dfb" /><Relationship Type="http://schemas.openxmlformats.org/officeDocument/2006/relationships/slide" Target="/ppt/slides/slide7.xml" Id="R7ff4afea489243a1" /><Relationship Type="http://schemas.openxmlformats.org/officeDocument/2006/relationships/slide" Target="/ppt/slides/slide8.xml" Id="R6ef08a7a1d9140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6b0fe9c6a24f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6166d6a8554cb4" /><Relationship Type="http://schemas.openxmlformats.org/officeDocument/2006/relationships/notesMaster" Target="/ppt/notesMasters/notesMaster1.xml" Id="R00061044cab641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adacd3bad34a89" /><Relationship Type="http://schemas.openxmlformats.org/officeDocument/2006/relationships/notesMaster" Target="/ppt/notesMasters/notesMaster1.xml" Id="Rc5dcba33c08d41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15c2b17a7c402b" /><Relationship Type="http://schemas.openxmlformats.org/officeDocument/2006/relationships/notesMaster" Target="/ppt/notesMasters/notesMaster1.xml" Id="R45321f6b0d5f4d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1998046104482e" /><Relationship Type="http://schemas.openxmlformats.org/officeDocument/2006/relationships/notesMaster" Target="/ppt/notesMasters/notesMaster1.xml" Id="R7aebd7f08b7647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a4d4488607242c3" /><Relationship Type="http://schemas.openxmlformats.org/officeDocument/2006/relationships/notesMaster" Target="/ppt/notesMasters/notesMaster1.xml" Id="R0c5570f8315642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13496ded7d4de8" /><Relationship Type="http://schemas.openxmlformats.org/officeDocument/2006/relationships/notesMaster" Target="/ppt/notesMasters/notesMaster1.xml" Id="R7b1b5f0ac0d24d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941be40afe473c" /><Relationship Type="http://schemas.openxmlformats.org/officeDocument/2006/relationships/notesMaster" Target="/ppt/notesMasters/notesMaster1.xml" Id="Rcf9ba0a5bac041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18c49fdb3ee446c" /><Relationship Type="http://schemas.openxmlformats.org/officeDocument/2006/relationships/notesMaster" Target="/ppt/notesMasters/notesMaster1.xml" Id="Rdad25daf8df247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comercial específica do serviço NT. Condições propostas para avaliação. Não representa contratação nem ativação de integrações.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Situações de contratação, sem afirmar fatos não verificados sobre um prospect.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NT_Reference_Projects.json, portfólio de referência NT de seis projetos, corte 2026-10-01. Valores demonstram controles, não clientes ou resultados históricos. AC é custo realizado do cenário, ETC é estimativa, EAC = AC + ETC. SPI = EV/PV. Custos comprometidos não são novamente somados a ETC.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conhecidos do modelo NT: diagnóstico2000, PMO3500/5000/7500, SaaS149/399/899. Demais serviços sob proposta. Percentuais de entrada e marcos são opções de negociação, não contratos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contato e formação fornecidos pela fundadora. Sua trajetória inclui mais de10anos em empresas nacionais e multinacionais e projetos de atéR$356milhões. Não afirma certificação PMP ou vínculo institucional com PMI.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a9030301e6491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cfa374633e4aa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53b7db8cbe468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e248db49fb46e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cb48a541844b8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27135e858c48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F5653F5-1064-42C9-80F4-8340D0DCD9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9E5479C-1324-4951-A7A2-21E22CC3A77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83B23E2-016D-4DA3-96E2-660C233FAE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8AC4870-2DF3-4035-9C66-E17BBA8EA2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F4F6A63-7B71-4FD6-93EF-03A201DA88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A1C3999-ECFF-48F7-A639-6484FD2DF4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5F808C-04CD-4E6A-B64A-91F05FA55D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8170E49-1C6A-43A2-B844-EDB09B7425B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50F4410-9565-414A-A61E-1CF3EB159F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970A2E-B605-4DAE-B6B3-E1EC3BE6B5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7ef90dbcd44a52" /><Relationship Type="http://schemas.openxmlformats.org/officeDocument/2006/relationships/slideLayout" Target="/ppt/slideLayouts/slideLayout1.xml" Id="R27a7a90c0ea34ceb" /><Relationship Type="http://schemas.openxmlformats.org/officeDocument/2006/relationships/slideLayout" Target="/ppt/slideLayouts/slideLayout2.xml" Id="R48cdb3454e0e41eb" /><Relationship Type="http://schemas.openxmlformats.org/officeDocument/2006/relationships/slideLayout" Target="/ppt/slideLayouts/slideLayout3.xml" Id="R1aab9cd8d35c41a9" /><Relationship Type="http://schemas.openxmlformats.org/officeDocument/2006/relationships/slideLayout" Target="/ppt/slideLayouts/slideLayout4.xml" Id="R39e9c6a67a5546fe" /><Relationship Type="http://schemas.openxmlformats.org/officeDocument/2006/relationships/slideLayout" Target="/ppt/slideLayouts/slideLayout5.xml" Id="R4c508660c8aa4934" /><Relationship Type="http://schemas.openxmlformats.org/officeDocument/2006/relationships/slideLayout" Target="/ppt/slideLayouts/slideLayout6.xml" Id="R79b53776bf2847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a7a90c0ea34ceb"/>
    <p:sldLayoutId xmlns:r="http://schemas.openxmlformats.org/officeDocument/2006/relationships" id="2147483650" r:id="R48cdb3454e0e41eb"/>
    <p:sldLayoutId xmlns:r="http://schemas.openxmlformats.org/officeDocument/2006/relationships" id="2147483651" r:id="R1aab9cd8d35c41a9"/>
    <p:sldLayoutId xmlns:r="http://schemas.openxmlformats.org/officeDocument/2006/relationships" id="2147483652" r:id="R39e9c6a67a5546fe"/>
    <p:sldLayoutId xmlns:r="http://schemas.openxmlformats.org/officeDocument/2006/relationships" id="2147483653" r:id="R4c508660c8aa4934"/>
    <p:sldLayoutId xmlns:r="http://schemas.openxmlformats.org/officeDocument/2006/relationships" id="2147483654" r:id="R79b53776bf2847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bb5a4b64fb4de0" /><Relationship Type="http://schemas.openxmlformats.org/officeDocument/2006/relationships/notesSlide" Target="/ppt/notesSlides/notesSlide1.xml" Id="R402b4447d75643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e9898de1894941" /><Relationship Type="http://schemas.openxmlformats.org/officeDocument/2006/relationships/image" Target="/ppt/media/image.png" Id="Rc1b84caa68bd4e8a" /><Relationship Type="http://schemas.openxmlformats.org/officeDocument/2006/relationships/image" Target="/ppt/media/image.svg" Id="Rbfd7dc55123f48ca" /><Relationship Type="http://schemas.openxmlformats.org/officeDocument/2006/relationships/notesSlide" Target="/ppt/notesSlides/notesSlide2.xml" Id="R10124b9935524a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871286e0d64bf0" /><Relationship Type="http://schemas.openxmlformats.org/officeDocument/2006/relationships/image" Target="/ppt/media/image2.png" Id="R3e5195acbe634878" /><Relationship Type="http://schemas.openxmlformats.org/officeDocument/2006/relationships/image" Target="/ppt/media/image2.svg" Id="Rfe19e7edece6427d" /><Relationship Type="http://schemas.openxmlformats.org/officeDocument/2006/relationships/notesSlide" Target="/ppt/notesSlides/notesSlide3.xml" Id="R91324ac6cbab49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67a7d8d5ea4c91" /><Relationship Type="http://schemas.openxmlformats.org/officeDocument/2006/relationships/image" Target="/ppt/media/image3.png" Id="Reb72074575d24b18" /><Relationship Type="http://schemas.openxmlformats.org/officeDocument/2006/relationships/image" Target="/ppt/media/image3.svg" Id="Rcf01dc6418da4624" /><Relationship Type="http://schemas.openxmlformats.org/officeDocument/2006/relationships/notesSlide" Target="/ppt/notesSlides/notesSlide4.xml" Id="Ra0ea468d57c24f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19dd4f9b2e4da8" /><Relationship Type="http://schemas.openxmlformats.org/officeDocument/2006/relationships/image" Target="/ppt/media/image4.png" Id="R139497f71027469f" /><Relationship Type="http://schemas.openxmlformats.org/officeDocument/2006/relationships/image" Target="/ppt/media/image4.svg" Id="R285dd7dba635452c" /><Relationship Type="http://schemas.openxmlformats.org/officeDocument/2006/relationships/chart" Target="/ppt/slides/charts/chart1.xml" Id="Rc3ce288d226b47f8" /><Relationship Type="http://schemas.openxmlformats.org/officeDocument/2006/relationships/notesSlide" Target="/ppt/notesSlides/notesSlide5.xml" Id="R85637863c2c74c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8afe2ca1134320" /><Relationship Type="http://schemas.openxmlformats.org/officeDocument/2006/relationships/image" Target="/ppt/media/image5.png" Id="R46a0f56e4060408d" /><Relationship Type="http://schemas.openxmlformats.org/officeDocument/2006/relationships/image" Target="/ppt/media/image5.svg" Id="R8a2369c6d47e4bb6" /><Relationship Type="http://schemas.openxmlformats.org/officeDocument/2006/relationships/notesSlide" Target="/ppt/notesSlides/notesSlide6.xml" Id="Rb184e22da20d40f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ddbfa4f67b443e" /><Relationship Type="http://schemas.openxmlformats.org/officeDocument/2006/relationships/image" Target="/ppt/media/image6.png" Id="R5ce093dd36ce403b" /><Relationship Type="http://schemas.openxmlformats.org/officeDocument/2006/relationships/image" Target="/ppt/media/image6.svg" Id="R3898ad6a82074a1b" /><Relationship Type="http://schemas.openxmlformats.org/officeDocument/2006/relationships/notesSlide" Target="/ppt/notesSlides/notesSlide7.xml" Id="Re8daba7c45064e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792108a3c04044" /><Relationship Type="http://schemas.openxmlformats.org/officeDocument/2006/relationships/notesSlide" Target="/ppt/notesSlides/notesSlide8.xml" Id="R1c1d1aef6b2a406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Planejado PV</c:v>
          </c:tx>
          <c:spPr>
            <a:solidFill xmlns:a="http://schemas.openxmlformats.org/drawingml/2006/main">
              <a:srgbClr val="C7AD97"/>
            </a:solidFill>
            <a:ln xmlns:a="http://schemas.openxmlformats.org/drawingml/2006/main" w="28575">
              <a:solidFill>
                <a:srgbClr val="C7AD97"/>
              </a:solidFill>
              <a:prstDash val="solid"/>
            </a:ln>
          </c:spPr>
          <c:marker>
            <c:symbol val="none"/>
          </c:marker>
          <c:cat>
            <c:strRef>
              <c:f>'Chart Data'!$A$2:$A$11</c:f>
              <c:strCache>
                <c:ptCount val="10"/>
                <c:pt idx="0">
                  <c:v>01/26</c:v>
                </c:pt>
                <c:pt idx="1">
                  <c:v>02/26</c:v>
                </c:pt>
                <c:pt idx="2">
                  <c:v>03/26</c:v>
                </c:pt>
                <c:pt idx="3">
                  <c:v>04/26</c:v>
                </c:pt>
                <c:pt idx="4">
                  <c:v>05/26</c:v>
                </c:pt>
                <c:pt idx="5">
                  <c:v>06/26</c:v>
                </c:pt>
                <c:pt idx="6">
                  <c:v>07/26</c:v>
                </c:pt>
                <c:pt idx="7">
                  <c:v>08/26</c:v>
                </c:pt>
                <c:pt idx="8">
                  <c:v>09/26</c:v>
                </c:pt>
                <c:pt idx="9">
                  <c:v>10/26</c:v>
                </c:pt>
              </c:strCache>
            </c:strRef>
          </c:cat>
          <c:val>
            <c:numRef>
              <c:f>'Chart Data'!$B$2:$B$11</c:f>
              <c:numCache>
                <c:formatCode>0.00</c:formatCode>
                <c:ptCount val="10"/>
                <c:pt idx="0">
                  <c:v>0</c:v>
                </c:pt>
                <c:pt idx="1">
                  <c:v>0.2815</c:v>
                </c:pt>
                <c:pt idx="2">
                  <c:v>0.563</c:v>
                </c:pt>
                <c:pt idx="3">
                  <c:v>1.0134</c:v>
                </c:pt>
                <c:pt idx="4">
                  <c:v>1.6327</c:v>
                </c:pt>
                <c:pt idx="5">
                  <c:v>2.4209</c:v>
                </c:pt>
                <c:pt idx="6">
                  <c:v>3.2654</c:v>
                </c:pt>
                <c:pt idx="7">
                  <c:v>4.1099</c:v>
                </c:pt>
                <c:pt idx="8">
                  <c:v>4.9544</c:v>
                </c:pt>
                <c:pt idx="9">
                  <c:v>5.63</c:v>
                </c:pt>
              </c:numCache>
            </c:numRef>
          </c:val>
        </c:ser>
        <c:ser>
          <c:idx val="1"/>
          <c:order val="1"/>
          <c:tx>
            <c:v>Agregado EV</c:v>
          </c:tx>
          <c:spPr>
            <a:solidFill xmlns:a="http://schemas.openxmlformats.org/drawingml/2006/main">
              <a:srgbClr val="1873AD"/>
            </a:solidFill>
            <a:ln xmlns:a="http://schemas.openxmlformats.org/drawingml/2006/main" w="28575">
              <a:solidFill>
                <a:srgbClr val="1873AD"/>
              </a:solidFill>
              <a:prstDash val="solid"/>
            </a:ln>
          </c:spPr>
          <c:marker>
            <c:symbol val="none"/>
          </c:marker>
          <c:cat>
            <c:strRef>
              <c:f>'Chart Data'!$C$2:$C$11</c:f>
              <c:strCache>
                <c:ptCount val="10"/>
                <c:pt idx="0">
                  <c:v>01/26</c:v>
                </c:pt>
                <c:pt idx="1">
                  <c:v>02/26</c:v>
                </c:pt>
                <c:pt idx="2">
                  <c:v>03/26</c:v>
                </c:pt>
                <c:pt idx="3">
                  <c:v>04/26</c:v>
                </c:pt>
                <c:pt idx="4">
                  <c:v>05/26</c:v>
                </c:pt>
                <c:pt idx="5">
                  <c:v>06/26</c:v>
                </c:pt>
                <c:pt idx="6">
                  <c:v>07/26</c:v>
                </c:pt>
                <c:pt idx="7">
                  <c:v>08/26</c:v>
                </c:pt>
                <c:pt idx="8">
                  <c:v>09/26</c:v>
                </c:pt>
                <c:pt idx="9">
                  <c:v>10/26</c:v>
                </c:pt>
              </c:strCache>
            </c:strRef>
          </c:cat>
          <c:val>
            <c:numRef>
              <c:f>'Chart Data'!$D$2:$D$11</c:f>
              <c:numCache>
                <c:formatCode>0.00</c:formatCode>
                <c:ptCount val="10"/>
                <c:pt idx="0">
                  <c:v>0</c:v>
                </c:pt>
                <c:pt idx="1">
                  <c:v>0.16617</c:v>
                </c:pt>
                <c:pt idx="2">
                  <c:v>0.38773</c:v>
                </c:pt>
                <c:pt idx="3">
                  <c:v>0.83085</c:v>
                </c:pt>
                <c:pt idx="4">
                  <c:v>1.44014</c:v>
                </c:pt>
                <c:pt idx="5">
                  <c:v>2.16021</c:v>
                </c:pt>
                <c:pt idx="6">
                  <c:v>2.99106</c:v>
                </c:pt>
                <c:pt idx="7">
                  <c:v>3.8773</c:v>
                </c:pt>
                <c:pt idx="8">
                  <c:v>4.81893</c:v>
                </c:pt>
                <c:pt idx="9">
                  <c:v>5.539</c:v>
                </c:pt>
              </c:numCache>
            </c:numRef>
          </c:val>
        </c:ser>
        <c:ser>
          <c:idx val="2"/>
          <c:order val="2"/>
          <c:tx>
            <c:v>Realizado AC</c:v>
          </c:tx>
          <c:spPr>
            <a:solidFill xmlns:a="http://schemas.openxmlformats.org/drawingml/2006/main">
              <a:srgbClr val="8C6046"/>
            </a:solidFill>
            <a:ln xmlns:a="http://schemas.openxmlformats.org/drawingml/2006/main" w="28575">
              <a:solidFill>
                <a:srgbClr val="8C6046"/>
              </a:solidFill>
              <a:prstDash val="solid"/>
            </a:ln>
          </c:spPr>
          <c:marker>
            <c:symbol val="none"/>
          </c:marker>
          <c:cat>
            <c:strRef>
              <c:f>'Chart Data'!$E$2:$E$11</c:f>
              <c:strCache>
                <c:ptCount val="10"/>
                <c:pt idx="0">
                  <c:v>01/26</c:v>
                </c:pt>
                <c:pt idx="1">
                  <c:v>02/26</c:v>
                </c:pt>
                <c:pt idx="2">
                  <c:v>03/26</c:v>
                </c:pt>
                <c:pt idx="3">
                  <c:v>04/26</c:v>
                </c:pt>
                <c:pt idx="4">
                  <c:v>05/26</c:v>
                </c:pt>
                <c:pt idx="5">
                  <c:v>06/26</c:v>
                </c:pt>
                <c:pt idx="6">
                  <c:v>07/26</c:v>
                </c:pt>
                <c:pt idx="7">
                  <c:v>08/26</c:v>
                </c:pt>
                <c:pt idx="8">
                  <c:v>09/26</c:v>
                </c:pt>
                <c:pt idx="9">
                  <c:v>10/26</c:v>
                </c:pt>
              </c:strCache>
            </c:strRef>
          </c:cat>
          <c:val>
            <c:numRef>
              <c:f>'Chart Data'!$F$2:$F$11</c:f>
              <c:numCache>
                <c:formatCode>0.00</c:formatCode>
                <c:ptCount val="10"/>
                <c:pt idx="0">
                  <c:v>0</c:v>
                </c:pt>
                <c:pt idx="1">
                  <c:v>0.2244</c:v>
                </c:pt>
                <c:pt idx="2">
                  <c:v>0.5049</c:v>
                </c:pt>
                <c:pt idx="3">
                  <c:v>0.9537</c:v>
                </c:pt>
                <c:pt idx="4">
                  <c:v>1.5708</c:v>
                </c:pt>
                <c:pt idx="5">
                  <c:v>2.3562</c:v>
                </c:pt>
                <c:pt idx="6">
                  <c:v>3.1977</c:v>
                </c:pt>
                <c:pt idx="7">
                  <c:v>4.0953</c:v>
                </c:pt>
                <c:pt idx="8">
                  <c:v>4.9929</c:v>
                </c:pt>
                <c:pt idx="9">
                  <c:v>5.61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6374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8D0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latin typeface="DejaVu Sans"/>
                    <a:ea typeface="DejaVu Sans"/>
                    <a:cs typeface="DejaVu Sans"/>
                  </a:rPr>
                  <a:t>R$ milhões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0B469C-7FA8-47D1-B950-1DBE73934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EB3772-CB24-41D8-BF13-2D3D7CD15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904875"/>
            <a:ext cx="1314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NT PROJECT 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05F9FB-5C4D-4F19-A07C-9325D4FC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12954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Planejamento e Controle</a:t>
            </a:r>
          </a:p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 Projetos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56F24-2388-41E0-9C55-A32909C09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95875"/>
            <a:ext cx="1257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Uma baseline que conecta entregas, datas, custos e responsáveis.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362482-7AC5-463A-9A1B-9322FF0D4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0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CONSULTORIA EXECUTIVA</a:t>
            </a:r>
          </a:p>
        </p:txBody>
      </p:sp>
    </p:spTree>
    <p:extLst>
      <p:ext uri="{BB962C8B-B14F-4D97-AF65-F5344CB8AC3E}">
        <p14:creationId xmlns:p14="http://schemas.microsoft.com/office/powerpoint/2010/main" val="3208059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0E87DB-75F3-4E7D-B8B9-18C9B4631B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b84caa68bd4e8a">
            <a:extLst>
              <a:ext uri="{96DAC541-7B7A-43D3-8B79-37D633B846F1}">
                <asvg:svgBlip xmlns:asvg="http://schemas.microsoft.com/office/drawing/2016/SVG/main" r:embed="Rbfd7dc55123f48c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53F0D-0D2E-4C24-A622-3091C050A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118DAE-21F7-4CD9-AEED-A55B21B1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Quando contratar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18669E-7005-4F65-BDB8-F2FCACAA3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575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1255E-DD4B-4954-8D81-A23E9216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cronograma lista atividades, mas não mostra as dependências.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889518-1693-4B57-ABFD-08BF480E1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719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8E7FEF-E6A3-471E-97FC-7A2F8C82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7192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avanço informado não corresponde a entregas aceitas.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DDBDBD-9356-4CFB-A28A-17206413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86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8AE70-C2F8-4473-AEC0-505D1EBB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8635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As reprogramações não preservam o histórico da baseline.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67E97C-1643-4191-906F-5D3452330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00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4D8D14-4CAC-4ACC-B9B5-B47DCC47D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0077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cliente precisa enxergar o impacto das restrições no prazo.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0BE749-EE02-49C5-B927-1D8BC5C9D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diagnóstico confirma quais dessas necessidades existem na empresa.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D4B419-8E1A-486F-B203-C197F85A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7646326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B486F7-E2E1-4DAA-9EC6-ABAFB8F161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195acbe634878">
            <a:extLst>
              <a:ext uri="{96DAC541-7B7A-43D3-8B79-37D633B846F1}">
                <asvg:svgBlip xmlns:asvg="http://schemas.microsoft.com/office/drawing/2016/SVG/main" r:embed="Rfe19e7edece6427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C07BC6-3D42-4744-9E6A-E496A072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EF6346-A156-402D-BC77-AB4B15E00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 do serviço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64EAC-F6B8-4509-8600-DDC2CD63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Estruturação do escopo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494098-FB29-4FEC-8D48-08E9307B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EAP, entregas, premissas e critérios de aceite.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F6CFE4-4CCF-480C-93B6-FDCE0DAA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671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Cronograma integrado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97BBC8-AC02-41B3-BEEA-ADAAFCBB9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Dependências, caminho crítico, marcos e recursos.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1BDFA0-3C1F-4729-8F9F-FF696413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482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Linha de base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B2391E-2773-4DE9-BA48-C7AB4100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Orçamento e curva de avanço físico e financeiro.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A49FC3-3ECD-4FF9-8B80-B8DBF8E8F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Controle periódico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86F048-178F-463D-B8AB-C803F7B8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293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Cortes de desempenho e impactos das mudanças.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B6B724-5C2B-41B2-98E3-B9C659A56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Escopo, quantidade de projetos, horas e responsabilidades constam na proposta.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AEFD01-9338-46FE-9873-1A1A4E89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702658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C1B07A-FC9C-4FB2-B8C0-694915919C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72074575d24b18">
            <a:extLst>
              <a:ext uri="{96DAC541-7B7A-43D3-8B79-37D633B846F1}">
                <asvg:svgBlip xmlns:asvg="http://schemas.microsoft.com/office/drawing/2016/SVG/main" r:embed="Rcf01dc6418da462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67A77-30D4-4193-8B20-083FAC01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04BDA7-25F3-4F09-B5F3-FD1DC2840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Entregáveis e critérios de aceite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59C5FE-63C9-4E98-9E65-2FD49F610835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5143500"/>
                <a:gridCol w="4286250"/>
              </a:tblGrid>
              <a:tr h="8382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Entregável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Conteúdo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Aceite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EAP e dicionário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Pacotes e critérios de conclusão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validado pelo cliente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Cronograma integrado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Dependências e marcos contratuais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Datas e responsáveis aprovados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Baseline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Prazo, custo e premissas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Registro formal de aprovação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Relatório de controle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Curva S, desvios e ações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Corte reconciliado com a execução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138F15-3E14-4A59-A40A-00224B0D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 proposta define quem aprova cada entrega e o prazo para a validação.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DC897E-4685-465D-98AF-66402D8D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21364527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EDBE60-6BEC-40EC-AB03-F0E0B1C098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9497f71027469f">
            <a:extLst>
              <a:ext uri="{96DAC541-7B7A-43D3-8B79-37D633B846F1}">
                <asvg:svgBlip xmlns:asvg="http://schemas.microsoft.com/office/drawing/2016/SVG/main" r:embed="R285dd7dba635452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8E4F6A-175A-4AFE-9B36-9C7C6910C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48048-1F63-42E4-93A8-F3E9C5BD8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Leitura executiva dos indicadores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7E56A7-8A55-45D3-8BB7-C6E1CB278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57450"/>
            <a:ext cx="1333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Projetos de referência / corte 01.10.2026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52B5FE8F-ADDB-4A1B-BB1C-C8D86F71CCAE}"/>
              </a:ext>
            </a:extLst>
          </p:cNvPr>
          <p:cNvGraphicFramePr/>
          <p:nvPr/>
        </p:nvGraphicFramePr>
        <p:xfrm>
          <a:off xmlns:a="http://schemas.openxmlformats.org/drawingml/2006/main" x="904875" y="3238500"/>
          <a:ext xmlns:a="http://schemas.openxmlformats.org/drawingml/2006/main" cx="132397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3ce288d226b47f8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58DC25-A962-4586-AFAE-711D75D8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058025"/>
            <a:ext cx="13335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diferença entre PV e EV exige revisar o caminho crítico. SPI não determina sozinho a data de conclusão.</a:t>
            </a:r>
          </a:p>
        </p:txBody>
      </p:sp>
    </p:spTree>
    <p:extLst>
      <p:ext uri="{BB962C8B-B14F-4D97-AF65-F5344CB8AC3E}">
        <p14:creationId xmlns:p14="http://schemas.microsoft.com/office/powerpoint/2010/main" val="18221794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9D46FA-5151-4C78-B42A-A4DA04DE59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0f56e4060408d">
            <a:extLst>
              <a:ext uri="{96DAC541-7B7A-43D3-8B79-37D633B846F1}">
                <asvg:svgBlip xmlns:asvg="http://schemas.microsoft.com/office/drawing/2016/SVG/main" r:embed="R8a2369c6d47e4bb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9D60A8-95CD-496C-AD1D-4E96AC9D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73408A-A28C-4898-9A91-3E45BAFFE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contratação e entrega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81E5BF-7BBE-43C5-AB4C-A026611B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040CDB-3ACA-41B6-82B6-03AF8B0B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146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Levantamento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3F387C-1CE2-44FD-80D0-4020FEF6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1462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Contrato, escopo, datas e restrições.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9F0B34-977D-416D-A797-9F021E039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FE22C-3242-40E2-AFA7-9C899B223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Planejamento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F4FA5B-B2C3-4208-8544-34E7EBAD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8620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EAP, dependências e orçamento.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93CA8A-D338-4F54-A5DC-7688DCC3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904D49-5EB7-47A4-BB9A-34CDCF6F2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Validação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6F580E-1581-4100-8764-924C1A37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5777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Baseline aprovada com o sponsor.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4948C1-A438-4B73-8465-43F1CC15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BA0E08-39E9-4D74-9D4B-FED520D22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293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Acompanhamento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E45C86-847C-41EE-AE43-2E17A97CB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2935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Medição e controle de mudanças.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2F20D7-7CBB-4EE2-96EC-739716C71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Prazos propostos dependem dos dados, dos acessos e da disponibilidade do cliente.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BE0F6C-67F8-4E96-89D3-C06CC32A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3445574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A5A97F-8EEE-4B7D-83E3-38606ED6F4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e093dd36ce403b">
            <a:extLst>
              <a:ext uri="{96DAC541-7B7A-43D3-8B79-37D633B846F1}">
                <asvg:svgBlip xmlns:asvg="http://schemas.microsoft.com/office/drawing/2016/SVG/main" r:embed="R3898ad6a82074a1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E406B-417F-4738-9B58-5D28898D2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235125-50AC-4E90-AEE4-44D40E26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Investimento e condições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A57EE6-9A7D-42DF-AF46-A5B0909F2CD8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429000"/>
                <a:gridCol w="6429375"/>
              </a:tblGrid>
              <a:tr h="1452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Investimento proposto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Limites e dimensionamento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14525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personalizado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Projetos, horas, fontes e integrações conforme diagnóstico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0DDDAE-1130-46F0-A2EC-1F56F77CD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00750"/>
            <a:ext cx="1333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Condições e marcos definidos na proposta personalizada. Consultoria e software têm contratação independente.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B855E-5F7F-4AC5-A40B-59435427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Valores de referência para revisão. Adicionais e condições finais constam na proposta.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88CBC-3165-47AB-B5A3-601BBB4B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1510991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984A2C-FA3A-4329-A6B3-8AAE2977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B96052-0293-41BE-8782-81CABE93E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1285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86E4EA-1C9E-452A-8398-4A1E168A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1314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o contexto,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prioridade e o resultado esperado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6B2450-54B4-4D94-8F63-4E66387C8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1314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F591C4-8BEE-4F4E-8070-C66248802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1285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Engenheira de Produção e Administradora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01FEC-6603-48F1-9EBB-5655EB536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58000"/>
            <a:ext cx="1314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13357303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2026-10-21T01:19:12.0650000Z</dcterms:created>
  <dcterms:modified xsi:type="dcterms:W3CDTF">2026-10-21T01:19:12.0650000Z</dcterms:modified>
</coreProperties>
</file>