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5e7fdb58de4153" /><Relationship Type="http://schemas.openxmlformats.org/officeDocument/2006/relationships/extended-properties" Target="/docProps/app.xml" Id="R2b66888bf62a4f0e" /><Relationship Type="http://schemas.openxmlformats.org/officeDocument/2006/relationships/officeDocument" Target="/ppt/presentation.xml" Id="Ra5eff40241fa41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017feeef5d450e"/>
  </p:sldMasterIdLst>
  <p:notesMasterIdLst>
    <p:notesMasterId xmlns:r="http://schemas.openxmlformats.org/officeDocument/2006/relationships" r:id="Rd00eea4df91044c3"/>
  </p:notesMasterIdLst>
  <p:sldIdLst>
    <p:sldId xmlns:r="http://schemas.openxmlformats.org/officeDocument/2006/relationships" id="256" r:id="Ra3ed4084a80743db"/>
    <p:sldId xmlns:r="http://schemas.openxmlformats.org/officeDocument/2006/relationships" id="257" r:id="R2f7c9160d5bd4507"/>
    <p:sldId xmlns:r="http://schemas.openxmlformats.org/officeDocument/2006/relationships" id="258" r:id="R122a1284effe4656"/>
    <p:sldId xmlns:r="http://schemas.openxmlformats.org/officeDocument/2006/relationships" id="259" r:id="R1f4fd46f23eb41ac"/>
    <p:sldId xmlns:r="http://schemas.openxmlformats.org/officeDocument/2006/relationships" id="260" r:id="R6f2a425aa2e440b1"/>
    <p:sldId xmlns:r="http://schemas.openxmlformats.org/officeDocument/2006/relationships" id="261" r:id="R3bec15d3544c4bca"/>
    <p:sldId xmlns:r="http://schemas.openxmlformats.org/officeDocument/2006/relationships" id="262" r:id="R4ac1245230ed404f"/>
    <p:sldId xmlns:r="http://schemas.openxmlformats.org/officeDocument/2006/relationships" id="263" r:id="R5b61d63ab6f4444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fb2c5942c44a7d" /><Relationship Type="http://schemas.openxmlformats.org/officeDocument/2006/relationships/slideMaster" Target="/ppt/slideMasters/slideMaster1.xml" Id="R6c017feeef5d450e" /><Relationship Type="http://schemas.openxmlformats.org/officeDocument/2006/relationships/notesMaster" Target="/ppt/notesMasters/notesMaster1.xml" Id="Rd00eea4df91044c3" /><Relationship Type="http://schemas.openxmlformats.org/officeDocument/2006/relationships/presProps" Target="/ppt/presProps.xml" Id="R977a365feed04bd8" /><Relationship Type="http://schemas.openxmlformats.org/officeDocument/2006/relationships/tableStyles" Target="/ppt/tableStyles.xml" Id="R77d200416a224bfe" /><Relationship Type="http://schemas.openxmlformats.org/officeDocument/2006/relationships/slide" Target="/ppt/slides/slide1.xml" Id="Ra3ed4084a80743db" /><Relationship Type="http://schemas.openxmlformats.org/officeDocument/2006/relationships/slide" Target="/ppt/slides/slide2.xml" Id="R2f7c9160d5bd4507" /><Relationship Type="http://schemas.openxmlformats.org/officeDocument/2006/relationships/slide" Target="/ppt/slides/slide3.xml" Id="R122a1284effe4656" /><Relationship Type="http://schemas.openxmlformats.org/officeDocument/2006/relationships/slide" Target="/ppt/slides/slide4.xml" Id="R1f4fd46f23eb41ac" /><Relationship Type="http://schemas.openxmlformats.org/officeDocument/2006/relationships/slide" Target="/ppt/slides/slide5.xml" Id="R6f2a425aa2e440b1" /><Relationship Type="http://schemas.openxmlformats.org/officeDocument/2006/relationships/slide" Target="/ppt/slides/slide6.xml" Id="R3bec15d3544c4bca" /><Relationship Type="http://schemas.openxmlformats.org/officeDocument/2006/relationships/slide" Target="/ppt/slides/slide7.xml" Id="R4ac1245230ed404f" /><Relationship Type="http://schemas.openxmlformats.org/officeDocument/2006/relationships/slide" Target="/ppt/slides/slide8.xml" Id="R5b61d63ab6f444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92eebd6fda43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3b82d8e6ae44aa" /><Relationship Type="http://schemas.openxmlformats.org/officeDocument/2006/relationships/notesMaster" Target="/ppt/notesMasters/notesMaster1.xml" Id="R6bb9d0b65f4149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48934e61bb42cd" /><Relationship Type="http://schemas.openxmlformats.org/officeDocument/2006/relationships/notesMaster" Target="/ppt/notesMasters/notesMaster1.xml" Id="R0fac05abde9846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edb950ef3f4b9f" /><Relationship Type="http://schemas.openxmlformats.org/officeDocument/2006/relationships/notesMaster" Target="/ppt/notesMasters/notesMaster1.xml" Id="Re97d6d2028ae4f2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26ecf94d9b4a4a" /><Relationship Type="http://schemas.openxmlformats.org/officeDocument/2006/relationships/notesMaster" Target="/ppt/notesMasters/notesMaster1.xml" Id="R5851e5641d9d4a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10ce81f9e4443d" /><Relationship Type="http://schemas.openxmlformats.org/officeDocument/2006/relationships/notesMaster" Target="/ppt/notesMasters/notesMaster1.xml" Id="R3c0308db70ee43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55ca465a764d3c" /><Relationship Type="http://schemas.openxmlformats.org/officeDocument/2006/relationships/notesMaster" Target="/ppt/notesMasters/notesMaster1.xml" Id="R669c35996ee54ed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06bab420b443aa" /><Relationship Type="http://schemas.openxmlformats.org/officeDocument/2006/relationships/notesMaster" Target="/ppt/notesMasters/notesMaster1.xml" Id="R0ed1bcb641a94c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874a7efdb348ae" /><Relationship Type="http://schemas.openxmlformats.org/officeDocument/2006/relationships/notesMaster" Target="/ppt/notesMasters/notesMaster1.xml" Id="Ra9f64ba54e6d45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NT_Reference_Projects.json, portfólio de referência NT de seis projetos, corte 2026-10-01. Valores demonstram controles, não clientes ou resultados históricos. AC é custo realizado do cenário, ETC é estimativa, EAC = AC + ETC. SPI = EV/PV. Custos comprometidos não são novamente somados a ETC.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b012b9dce84ab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19c987a50640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9a2c35a2d9452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0c6e77cc694ac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39981259964e0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d428e053084d2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3AA53EA-6718-40A5-A013-56358E7960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CDE0095-ADD4-4FF1-94A4-9C4223B1ED1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9FF6DD1-ADA1-4AF6-A212-9F4F6015D2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6D930F-F042-461F-8211-894B8A8A85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FB20CCF-0478-43B8-9D2A-4ECC73B66D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0734123-AB50-47E8-90A3-65D41E7C3C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AC6C4CF-2E13-4795-9719-9139A5477F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F574656-2CA0-482C-B63B-A8B6CF1972F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C5A810-C60A-4757-9CE9-3312D5F613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FB17E48-48B2-4196-B9F4-68A7460AAB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dc7cf5da2d4ac1" /><Relationship Type="http://schemas.openxmlformats.org/officeDocument/2006/relationships/slideLayout" Target="/ppt/slideLayouts/slideLayout1.xml" Id="R63b432e3090d4c92" /><Relationship Type="http://schemas.openxmlformats.org/officeDocument/2006/relationships/slideLayout" Target="/ppt/slideLayouts/slideLayout2.xml" Id="Rbbd2e28634104720" /><Relationship Type="http://schemas.openxmlformats.org/officeDocument/2006/relationships/slideLayout" Target="/ppt/slideLayouts/slideLayout3.xml" Id="R4d0fb06642c846f2" /><Relationship Type="http://schemas.openxmlformats.org/officeDocument/2006/relationships/slideLayout" Target="/ppt/slideLayouts/slideLayout4.xml" Id="Rccba8444289c40ed" /><Relationship Type="http://schemas.openxmlformats.org/officeDocument/2006/relationships/slideLayout" Target="/ppt/slideLayouts/slideLayout5.xml" Id="R86982b601b6c44a1" /><Relationship Type="http://schemas.openxmlformats.org/officeDocument/2006/relationships/slideLayout" Target="/ppt/slideLayouts/slideLayout6.xml" Id="R738e3698d6534d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b432e3090d4c92"/>
    <p:sldLayoutId xmlns:r="http://schemas.openxmlformats.org/officeDocument/2006/relationships" id="2147483650" r:id="Rbbd2e28634104720"/>
    <p:sldLayoutId xmlns:r="http://schemas.openxmlformats.org/officeDocument/2006/relationships" id="2147483651" r:id="R4d0fb06642c846f2"/>
    <p:sldLayoutId xmlns:r="http://schemas.openxmlformats.org/officeDocument/2006/relationships" id="2147483652" r:id="Rccba8444289c40ed"/>
    <p:sldLayoutId xmlns:r="http://schemas.openxmlformats.org/officeDocument/2006/relationships" id="2147483653" r:id="R86982b601b6c44a1"/>
    <p:sldLayoutId xmlns:r="http://schemas.openxmlformats.org/officeDocument/2006/relationships" id="2147483654" r:id="R738e3698d6534d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65870a3ad34924" /><Relationship Type="http://schemas.openxmlformats.org/officeDocument/2006/relationships/notesSlide" Target="/ppt/notesSlides/notesSlide1.xml" Id="R9e69701a954c43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46c59d660842af" /><Relationship Type="http://schemas.openxmlformats.org/officeDocument/2006/relationships/image" Target="/ppt/media/image.png" Id="R73621447bbfe4cec" /><Relationship Type="http://schemas.openxmlformats.org/officeDocument/2006/relationships/image" Target="/ppt/media/image.svg" Id="Rc07771d1140c4232" /><Relationship Type="http://schemas.openxmlformats.org/officeDocument/2006/relationships/notesSlide" Target="/ppt/notesSlides/notesSlide2.xml" Id="Rb0349a12314040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59c33d921e486d" /><Relationship Type="http://schemas.openxmlformats.org/officeDocument/2006/relationships/image" Target="/ppt/media/image2.png" Id="Rc21a098ae3724e4b" /><Relationship Type="http://schemas.openxmlformats.org/officeDocument/2006/relationships/image" Target="/ppt/media/image2.svg" Id="Raefe4ed98c034d8e" /><Relationship Type="http://schemas.openxmlformats.org/officeDocument/2006/relationships/notesSlide" Target="/ppt/notesSlides/notesSlide3.xml" Id="R439fdb198fdc4c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f857bcf90e4561" /><Relationship Type="http://schemas.openxmlformats.org/officeDocument/2006/relationships/image" Target="/ppt/media/image3.png" Id="R9bbe82e04d6d4167" /><Relationship Type="http://schemas.openxmlformats.org/officeDocument/2006/relationships/image" Target="/ppt/media/image3.svg" Id="Reb7b38e47db74b5d" /><Relationship Type="http://schemas.openxmlformats.org/officeDocument/2006/relationships/notesSlide" Target="/ppt/notesSlides/notesSlide4.xml" Id="R144e4999b16f4c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daab1adc814e6a" /><Relationship Type="http://schemas.openxmlformats.org/officeDocument/2006/relationships/image" Target="/ppt/media/image4.png" Id="Re3b5fd4af5644beb" /><Relationship Type="http://schemas.openxmlformats.org/officeDocument/2006/relationships/image" Target="/ppt/media/image4.svg" Id="R76d9dad894fc41c8" /><Relationship Type="http://schemas.openxmlformats.org/officeDocument/2006/relationships/chart" Target="/ppt/slides/charts/chart1.xml" Id="Rdae3de16aa164fa5" /><Relationship Type="http://schemas.openxmlformats.org/officeDocument/2006/relationships/notesSlide" Target="/ppt/notesSlides/notesSlide5.xml" Id="R6408d11709474f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053dda370544db" /><Relationship Type="http://schemas.openxmlformats.org/officeDocument/2006/relationships/image" Target="/ppt/media/image5.png" Id="Rb0398cd275c840b4" /><Relationship Type="http://schemas.openxmlformats.org/officeDocument/2006/relationships/image" Target="/ppt/media/image5.svg" Id="R38f655c8689e4d7a" /><Relationship Type="http://schemas.openxmlformats.org/officeDocument/2006/relationships/notesSlide" Target="/ppt/notesSlides/notesSlide6.xml" Id="R5f95282019824a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5c5003d446458e" /><Relationship Type="http://schemas.openxmlformats.org/officeDocument/2006/relationships/image" Target="/ppt/media/image6.png" Id="Rc47614acc9474a2b" /><Relationship Type="http://schemas.openxmlformats.org/officeDocument/2006/relationships/image" Target="/ppt/media/image6.svg" Id="Rc9b09ecbc7244e3a" /><Relationship Type="http://schemas.openxmlformats.org/officeDocument/2006/relationships/notesSlide" Target="/ppt/notesSlides/notesSlide7.xml" Id="Rda173205e25a4d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dc04f5e8a84770" /><Relationship Type="http://schemas.openxmlformats.org/officeDocument/2006/relationships/notesSlide" Target="/ppt/notesSlides/notesSlide8.xml" Id="R643e9b32b93e4c3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Avanço aceito do pacote</c:v>
          </c:tx>
          <c:spPr>
            <a:solidFill xmlns:a="http://schemas.openxmlformats.org/drawingml/2006/main">
              <a:srgbClr val="1873AD"/>
            </a:solidFill>
          </c:spPr>
          <c:invertIfNegative val="0"/>
          <c:cat>
            <c:numRef>
              <c:f>'Chart Data'!$A$2:$A$6</c:f>
              <c:numCache>
                <c:formatCode>General</c:formatCode>
                <c:ptCount val="5"/>
                <c:pt idx="0">
                  <c:v>1.1</c:v>
                </c:pt>
                <c:pt idx="1">
                  <c:v>1.2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</c:numCache>
            </c:numRef>
          </c:cat>
          <c:val>
            <c:numRef>
              <c:f>'Chart Data'!$B$2:$B$6</c:f>
              <c:numCache>
                <c:formatCode>0.00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93.090909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6374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8D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latin typeface="DejaVu Sans"/>
                    <a:ea typeface="DejaVu Sans"/>
                    <a:cs typeface="DejaVu Sans"/>
                  </a:rPr>
                  <a:t>Avanço (%)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D83889-851C-448F-9F0F-A094CB44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F8367-B854-4070-B347-0D7196477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8DEB68-0A40-4758-B293-B2D7B679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Engenharia e Gestão</a:t>
            </a:r>
          </a:p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Implantação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5C35DF-112F-4557-8967-8AD378BA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Interfaces técnicas e condições de execução sob governança.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58E75-4A98-4F2C-9EFE-51D514A4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</p:spTree>
    <p:extLst>
      <p:ext uri="{BB962C8B-B14F-4D97-AF65-F5344CB8AC3E}">
        <p14:creationId xmlns:p14="http://schemas.microsoft.com/office/powerpoint/2010/main" val="16359876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02B2FF-5F82-4303-9926-458C9F3C47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21447bbfe4cec">
            <a:extLst>
              <a:ext uri="{96DAC541-7B7A-43D3-8B79-37D633B846F1}">
                <asvg:svgBlip xmlns:asvg="http://schemas.microsoft.com/office/drawing/2016/SVG/main" r:embed="Rc07771d1140c423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FC4B0-2C73-4583-B49A-7FF95C72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5149F-6040-47C6-AFD9-0D7A0FB5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7B73E4-2E5E-43BA-BE11-E5AB61BE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968CB3-0F73-4A13-9670-41F4B079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Engenharia, suprimentos e campo trabalham com prioridades diferentes.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7502D-3867-4DA2-999B-FCA708A8E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BCADE5-A847-4A99-86EA-6DB60EE95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mobilização ocorre sem restrições ou interfaces resolvidas.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2A8C1-5CC6-4DC9-8F90-3AA88EE9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B9F448-9F7E-4794-B649-AF1C1B48D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Os marcos contratuais não acompanham a realidade da obra.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3FE3F6-385C-4A6C-8D9E-05DB8265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6A1486-D946-4BE0-AE39-C6F4617F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comissionamento recebe pendências acumuladas da execução.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237CB3-A07B-49D1-ACC3-755FAED78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0FEDAF-822E-44F5-BB85-441FC955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7682845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2DBB54-4CF8-4D47-927A-92393AE2A7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a098ae3724e4b">
            <a:extLst>
              <a:ext uri="{96DAC541-7B7A-43D3-8B79-37D633B846F1}">
                <asvg:svgBlip xmlns:asvg="http://schemas.microsoft.com/office/drawing/2016/SVG/main" r:embed="Raefe4ed98c034d8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4D864C-B7A9-4671-93BF-0E326A0F3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4444C7-590A-402E-9C7F-F3032A2F8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8E1B6-180F-442C-A7E6-F02DCE36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Integração técnica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18EDA6-1E9E-4501-B99B-B686AA9E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Escopo, interfaces e controle de documentação.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A859E-D40C-450C-9707-8B5875D2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Suprimentos e fabricação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AC7137-6D66-4F56-84D5-08B214D4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Lead times, inspeções e liberações de entrega.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D32E2F-1DCA-403F-9344-39369CBF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Implantação e campo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45D8A-4CA6-47B9-BA03-719D6815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Frentes de trabalho, recursos e restrições.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836D9F-B5B1-4CD1-BD73-8858AD5B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Comissionamento e transição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66943A-4CCD-427F-A6DD-052A7CC3C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Prontidão, pendências, aceite e operação assistida.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6C78EA-F864-441C-99F0-81277C662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Escopo, quantidade de projetos, horas e responsabilidades constam na proposta.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89C0F5-0844-4406-92F9-F4544B21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7906864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29C5E-0F9F-495A-8822-E5BD00FA96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e82e04d6d4167">
            <a:extLst>
              <a:ext uri="{96DAC541-7B7A-43D3-8B79-37D633B846F1}">
                <asvg:svgBlip xmlns:asvg="http://schemas.microsoft.com/office/drawing/2016/SVG/main" r:embed="Reb7b38e47db74b5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42DFF3-5152-423C-B8F7-AF737449C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9D2E59-FF77-4CCA-B52C-43EF89FDE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25E6D-AC50-4F7B-AC19-87A94504B2ED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Plano integrado de implantação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Engenharia, suprimentos e campo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Interfaces e limites validados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Matriz de responsabilidades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RACI e fronteiras contratuais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Responsáveis formalmente definidos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Controle de restrições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Impacto e liberação de frentes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Evidências de liberação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Plano de comissionamento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Marcos e pendências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Critérios de aceite acordados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23991-5D44-4C0A-9969-89106BD6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95C173-8386-4E45-9C79-B005028C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6017421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3A7F98-A86C-4C27-B382-462F5A0FC8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b5fd4af5644beb">
            <a:extLst>
              <a:ext uri="{96DAC541-7B7A-43D3-8B79-37D633B846F1}">
                <asvg:svgBlip xmlns:asvg="http://schemas.microsoft.com/office/drawing/2016/SVG/main" r:embed="R76d9dad894fc41c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028546-0576-45F0-8709-9050C2F3D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39EB3-BB78-4427-AAA5-D929283A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Leitura executiva dos indicadores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17B7B7-006D-4CF5-9237-D5CBA5055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Projetos de referência / corte 01.10.2026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C55C446E-8737-440A-BE84-04737C620CDE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2397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ae3de16aa164fa5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7F30E0-E04E-41D9-9D6B-5770A302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58025"/>
            <a:ext cx="1333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execução deve seguir entregas aceitas e frentes liberadas. Avanço de um pacote não comprova prontidão das interfaces seguintes.</a:t>
            </a:r>
          </a:p>
        </p:txBody>
      </p:sp>
    </p:spTree>
    <p:extLst>
      <p:ext uri="{BB962C8B-B14F-4D97-AF65-F5344CB8AC3E}">
        <p14:creationId xmlns:p14="http://schemas.microsoft.com/office/powerpoint/2010/main" val="10637112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78501E-4B68-477D-BA36-CB528F0CE1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398cd275c840b4">
            <a:extLst>
              <a:ext uri="{96DAC541-7B7A-43D3-8B79-37D633B846F1}">
                <asvg:svgBlip xmlns:asvg="http://schemas.microsoft.com/office/drawing/2016/SVG/main" r:embed="R38f655c8689e4d7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40A644-07D3-4F1C-B294-DA1C5452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2F91D-796C-4454-9DAD-7F462817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7DB72F-7260-4CD1-81C9-6ACD88BC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74BCE1-7288-4975-A1E8-AE75361B9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Alinhamento técnico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143636-E875-4E10-949B-15BF67D7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Contrato e limites de responsabilidade.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BD0411-DE03-44D0-B334-3132CACE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AAA34D-E0AE-450A-9B11-946B693B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Planejamento integrado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44355B-0919-41C4-8133-ED2734D2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Recursos, lead times e frentes de execução.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58DCA0-DEE0-41C0-B5CF-DC96C2EC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675C0-E121-4C08-8BF9-EBA02597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Acompanhamento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44CE8F-7BE5-487C-9623-16BC72EA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Interfaces, marcos e restrições.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963D65-BD27-4E58-AE0F-4CE872AD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D11AA3-7A90-4396-A1C0-D050A0C2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Transição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A52BB9-CC2D-48CE-820F-53358E35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Comissionamento, aceite e operação assistida.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8A6263-D64F-4FA6-AA93-AB2CEA02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9331B1-8AA9-4620-9D70-FE521684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5713199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D094D6-4822-4613-A2A5-03E320B164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7614acc9474a2b">
            <a:extLst>
              <a:ext uri="{96DAC541-7B7A-43D3-8B79-37D633B846F1}">
                <asvg:svgBlip xmlns:asvg="http://schemas.microsoft.com/office/drawing/2016/SVG/main" r:embed="Rc9b09ecbc7244e3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E906F5-1C18-42E1-8807-12F45125B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3F7CA4-4F6C-4801-8519-D52350C9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3B14E5-A14C-42B1-8783-8910C6C37109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A415D-E913-448B-82FE-F2E802C61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C80BDD-9C95-40D7-8B6D-4E840706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Valores de referência para revisão. Adicionais e condições finais constam na proposta.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92529-8FD2-405D-8FC6-D624EEA7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8935539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5F4FA7-D783-40D2-B1C9-3D7875FB7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D53EF6-2FA9-466F-812B-560BDB98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BA6165-098A-4D68-83C8-E588FEDE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B09F86-634C-4B1B-B901-F9E26564D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1E41D5-5679-4969-A094-A4B5E010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CAD08-826C-431E-89D4-3372B419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17717597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2026-10-21T01:19:21.5930000Z</dcterms:created>
  <dcterms:modified xsi:type="dcterms:W3CDTF">2026-10-21T01:19:21.5930000Z</dcterms:modified>
</coreProperties>
</file>