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charts/chart1.xml" ContentType="application/vnd.openxmlformats-officedocument.drawingml.chart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06153e8c17c4729" /><Relationship Type="http://schemas.openxmlformats.org/officeDocument/2006/relationships/extended-properties" Target="/docProps/app.xml" Id="R7cc6dbfb40a24710" /><Relationship Type="http://schemas.openxmlformats.org/officeDocument/2006/relationships/officeDocument" Target="/ppt/presentation.xml" Id="R1df12942ea6c410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08724e32d3f4410"/>
  </p:sldMasterIdLst>
  <p:notesMasterIdLst>
    <p:notesMasterId xmlns:r="http://schemas.openxmlformats.org/officeDocument/2006/relationships" r:id="Rdf11891b1b444d4d"/>
  </p:notesMasterIdLst>
  <p:sldIdLst>
    <p:sldId xmlns:r="http://schemas.openxmlformats.org/officeDocument/2006/relationships" id="256" r:id="R1e402cd2f97a46be"/>
    <p:sldId xmlns:r="http://schemas.openxmlformats.org/officeDocument/2006/relationships" id="257" r:id="Rce61e9494c794e35"/>
    <p:sldId xmlns:r="http://schemas.openxmlformats.org/officeDocument/2006/relationships" id="258" r:id="R180e834777db4200"/>
    <p:sldId xmlns:r="http://schemas.openxmlformats.org/officeDocument/2006/relationships" id="259" r:id="Rb3eb1aaf3d804a96"/>
    <p:sldId xmlns:r="http://schemas.openxmlformats.org/officeDocument/2006/relationships" id="260" r:id="Rbd420e00044b423a"/>
    <p:sldId xmlns:r="http://schemas.openxmlformats.org/officeDocument/2006/relationships" id="261" r:id="R30f03c966bcf4411"/>
    <p:sldId xmlns:r="http://schemas.openxmlformats.org/officeDocument/2006/relationships" id="262" r:id="R6ecb9e0e5aba4475"/>
    <p:sldId xmlns:r="http://schemas.openxmlformats.org/officeDocument/2006/relationships" id="263" r:id="R2754e7348ccc4150"/>
    <p:sldId xmlns:r="http://schemas.openxmlformats.org/officeDocument/2006/relationships" id="264" r:id="R33082f7e159d4b39"/>
    <p:sldId xmlns:r="http://schemas.openxmlformats.org/officeDocument/2006/relationships" id="265" r:id="R43e7633fbf8e413c"/>
    <p:sldId xmlns:r="http://schemas.openxmlformats.org/officeDocument/2006/relationships" id="266" r:id="Rf09f4d233e2d47bc"/>
    <p:sldId xmlns:r="http://schemas.openxmlformats.org/officeDocument/2006/relationships" id="267" r:id="R0cfc74bfce2d440b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a81b7e19fdb4a42" /><Relationship Type="http://schemas.openxmlformats.org/officeDocument/2006/relationships/slideMaster" Target="/ppt/slideMasters/slideMaster1.xml" Id="R308724e32d3f4410" /><Relationship Type="http://schemas.openxmlformats.org/officeDocument/2006/relationships/notesMaster" Target="/ppt/notesMasters/notesMaster1.xml" Id="Rdf11891b1b444d4d" /><Relationship Type="http://schemas.openxmlformats.org/officeDocument/2006/relationships/presProps" Target="/ppt/presProps.xml" Id="Rdf9918820fa94bcb" /><Relationship Type="http://schemas.openxmlformats.org/officeDocument/2006/relationships/tableStyles" Target="/ppt/tableStyles.xml" Id="R4f506a24333043f3" /><Relationship Type="http://schemas.openxmlformats.org/officeDocument/2006/relationships/slide" Target="/ppt/slides/slide1.xml" Id="R1e402cd2f97a46be" /><Relationship Type="http://schemas.openxmlformats.org/officeDocument/2006/relationships/slide" Target="/ppt/slides/slide2.xml" Id="Rce61e9494c794e35" /><Relationship Type="http://schemas.openxmlformats.org/officeDocument/2006/relationships/slide" Target="/ppt/slides/slide3.xml" Id="R180e834777db4200" /><Relationship Type="http://schemas.openxmlformats.org/officeDocument/2006/relationships/slide" Target="/ppt/slides/slide4.xml" Id="Rb3eb1aaf3d804a96" /><Relationship Type="http://schemas.openxmlformats.org/officeDocument/2006/relationships/slide" Target="/ppt/slides/slide5.xml" Id="Rbd420e00044b423a" /><Relationship Type="http://schemas.openxmlformats.org/officeDocument/2006/relationships/slide" Target="/ppt/slides/slide6.xml" Id="R30f03c966bcf4411" /><Relationship Type="http://schemas.openxmlformats.org/officeDocument/2006/relationships/slide" Target="/ppt/slides/slide7.xml" Id="R6ecb9e0e5aba4475" /><Relationship Type="http://schemas.openxmlformats.org/officeDocument/2006/relationships/slide" Target="/ppt/slides/slide8.xml" Id="R2754e7348ccc4150" /><Relationship Type="http://schemas.openxmlformats.org/officeDocument/2006/relationships/slide" Target="/ppt/slides/slide9.xml" Id="R33082f7e159d4b39" /><Relationship Type="http://schemas.openxmlformats.org/officeDocument/2006/relationships/slide" Target="/ppt/slides/slide10.xml" Id="R43e7633fbf8e413c" /><Relationship Type="http://schemas.openxmlformats.org/officeDocument/2006/relationships/slide" Target="/ppt/slides/slide11.xml" Id="Rf09f4d233e2d47bc" /><Relationship Type="http://schemas.openxmlformats.org/officeDocument/2006/relationships/slide" Target="/ppt/slides/slide12.xml" Id="R0cfc74bfce2d440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28457876290443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39ae742eba34c9e" /><Relationship Type="http://schemas.openxmlformats.org/officeDocument/2006/relationships/notesMaster" Target="/ppt/notesMasters/notesMaster1.xml" Id="Rd44d911fb5754bc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9b4d28cb66a459b" /><Relationship Type="http://schemas.openxmlformats.org/officeDocument/2006/relationships/notesMaster" Target="/ppt/notesMasters/notesMaster1.xml" Id="R69583f3a529e4b5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077ee5385ae4ba8" /><Relationship Type="http://schemas.openxmlformats.org/officeDocument/2006/relationships/notesMaster" Target="/ppt/notesMasters/notesMaster1.xml" Id="R534060128bc048f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c3c53eb2b21402d" /><Relationship Type="http://schemas.openxmlformats.org/officeDocument/2006/relationships/notesMaster" Target="/ppt/notesMasters/notesMaster1.xml" Id="R5d1b15b42c6a416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53a9ad7f4c241c9" /><Relationship Type="http://schemas.openxmlformats.org/officeDocument/2006/relationships/notesMaster" Target="/ppt/notesMasters/notesMaster1.xml" Id="R595e10f95a0a467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735526053274c35" /><Relationship Type="http://schemas.openxmlformats.org/officeDocument/2006/relationships/notesMaster" Target="/ppt/notesMasters/notesMaster1.xml" Id="R405f827160794f2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ff4295a69864d58" /><Relationship Type="http://schemas.openxmlformats.org/officeDocument/2006/relationships/notesMaster" Target="/ppt/notesMasters/notesMaster1.xml" Id="R930ebc95ff2b4c7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0cb16bf23c34b23" /><Relationship Type="http://schemas.openxmlformats.org/officeDocument/2006/relationships/notesMaster" Target="/ppt/notesMasters/notesMaster1.xml" Id="R11f9fd5c3aa249a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591c06a99964bd0" /><Relationship Type="http://schemas.openxmlformats.org/officeDocument/2006/relationships/notesMaster" Target="/ppt/notesMasters/notesMaster1.xml" Id="R9d02847e6b044e0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e82a23bae0843bf" /><Relationship Type="http://schemas.openxmlformats.org/officeDocument/2006/relationships/notesMaster" Target="/ppt/notesMasters/notesMaster1.xml" Id="R112e05dfacf4405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ce748125fc9445a" /><Relationship Type="http://schemas.openxmlformats.org/officeDocument/2006/relationships/notesMaster" Target="/ppt/notesMasters/notesMaster1.xml" Id="R7f14ddaea7294ad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2f4091bc28d4048" /><Relationship Type="http://schemas.openxmlformats.org/officeDocument/2006/relationships/notesMaster" Target="/ppt/notesMasters/notesMaster1.xml" Id="R6daf6dea039f46e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Apresentação institucional da NT Project Intelligence. Proposta de valor definida pela fundadora. A plataforma está em evolução e passa por avaliação antes de publicação.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Dados de formação, experiência e porte fornecidos por Nathaly Teles. O valor R$ 356 milhões refere-se à trajetória profissional, não a contratos da NT. Não declara certificação PMP, vínculo com PMI ou clientes institucionais.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Desafios apresentados como hipóteses a validar no diagnóstico da empresa prospectada. Não representam fatos conhecidos sobre um cliente específico.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Proposta de valor institucional. Benefícios dependem da qualidade dos dados, adesão das equipes e decisões da empresa.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Escopos comerciais propostos. Cada contratação exige proposta com entregas, premissas, exclusões, horas e critérios de aceite.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 primária: Project Management Institute, PMBOK Guide, https://www.pmi.org/standards/pmbok, consultado em 09/10/2026. A metodologia NT adapta governança e instrumentos ao contexto. PMI e PMBOK são referências. PMP é certificação e não é declarada como credencial pessoal. PMF significa Product-Market Fit neste projeto.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Arquitetura funcional definida no briefing NT. O módulo de recomendações atual é baseado em regras explicáveis e dados do projeto. Não anuncia modelo generativo conectado ou previsão estatística validada.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dados de demonstração NT. Apropriação comparada aos indiretos reais do mesmo período. O saldo consolidado é líquido. Over-absorption não representa lucro. Fórmula de absorção conforme ACCA: https://www.accaglobal.com/gb/en/student/exam-support-resources/fundamentals-exams-study-resources/f2/technical-articles/overhead-absorption.html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Não há promessas percentuais de economia, rentabilidade, cumprimento integral de prazos ou casos de sucesso não comprovados. Cada benefício terá indicador e baseline no diagnóstico.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Preços definidos pela NT no modelo comercial atual: Starter 149/mês, Professional 399/mês, Business 899/mês, Enterprise sob consulta. Limites atuais de usuários/projetos 2/3, 5/10, 15/30, 50/100. Implantação proposta 199, 799 e 1999 respectivamente. Anual sugerido desconto 10% sobre 12 mensalidades. A implantação e o contrato detalham armazenamento e suporte. Diagnóstico 2000, PMO Essencial3500, Executivo5000. Preços não representam licenças já disponíveis em produção.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Jornada proposta. Não estabelece prazo universal de implantação. Power BI, provedores de mensagens, e-mail e app nativo dependem de credenciais, licenças e validação técnica.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Contato fornecido pela fundadora. Para personalizar proposta, solicitar contexto, quantidade de projetos, equipe, prioridades, prazo e orçamento disponível.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73802975dc94cc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8c1b2f61f66400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d8e4e92dcfa4b4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65c9f13f09486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9509ebc5b544c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30a6d8ca9fd414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7BE76B4-9288-42D7-9CD7-E6999325BB0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238500"/>
            <a:ext cx="12192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4E24F0E2-0BDA-4D1D-A50A-AD90292E70A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86000" y="4714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3E107BE-0838-4F3E-9E2B-2ABEAF869CF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571875"/>
            <a:ext cx="1219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315CCD5-27A2-4FD0-8BD2-4D61AA0D465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825730B-F7C6-4E16-ACC7-8F889AAF817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13525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FD2A121-01DE-450E-B938-550872D4BB2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95A5AE5-90E8-4BA6-B677-74E0C02E252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42F3151-5C61-45C0-86B8-FB02DE3C518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96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B5034F9-5D98-4F1E-8E89-40343FC40A0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F4FD66D-8AEA-4A24-97EB-1C63FECFF53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35d0abdb66a4965" /><Relationship Type="http://schemas.openxmlformats.org/officeDocument/2006/relationships/slideLayout" Target="/ppt/slideLayouts/slideLayout1.xml" Id="R3b6b64eeabc2424d" /><Relationship Type="http://schemas.openxmlformats.org/officeDocument/2006/relationships/slideLayout" Target="/ppt/slideLayouts/slideLayout2.xml" Id="Rd776ec6c142b429d" /><Relationship Type="http://schemas.openxmlformats.org/officeDocument/2006/relationships/slideLayout" Target="/ppt/slideLayouts/slideLayout3.xml" Id="Ree81c995aa844549" /><Relationship Type="http://schemas.openxmlformats.org/officeDocument/2006/relationships/slideLayout" Target="/ppt/slideLayouts/slideLayout4.xml" Id="Rea6bcd7007c647c8" /><Relationship Type="http://schemas.openxmlformats.org/officeDocument/2006/relationships/slideLayout" Target="/ppt/slideLayouts/slideLayout5.xml" Id="R113283293ddd49d2" /><Relationship Type="http://schemas.openxmlformats.org/officeDocument/2006/relationships/slideLayout" Target="/ppt/slideLayouts/slideLayout6.xml" Id="R234778249df143c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b6b64eeabc2424d"/>
    <p:sldLayoutId xmlns:r="http://schemas.openxmlformats.org/officeDocument/2006/relationships" id="2147483650" r:id="Rd776ec6c142b429d"/>
    <p:sldLayoutId xmlns:r="http://schemas.openxmlformats.org/officeDocument/2006/relationships" id="2147483651" r:id="Ree81c995aa844549"/>
    <p:sldLayoutId xmlns:r="http://schemas.openxmlformats.org/officeDocument/2006/relationships" id="2147483652" r:id="Rea6bcd7007c647c8"/>
    <p:sldLayoutId xmlns:r="http://schemas.openxmlformats.org/officeDocument/2006/relationships" id="2147483653" r:id="R113283293ddd49d2"/>
    <p:sldLayoutId xmlns:r="http://schemas.openxmlformats.org/officeDocument/2006/relationships" id="2147483654" r:id="R234778249df143c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49a3008bde74b6d" /><Relationship Type="http://schemas.openxmlformats.org/officeDocument/2006/relationships/notesSlide" Target="/ppt/notesSlides/notesSlide1.xml" Id="R679a085a58d945e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4acdd80c504b88" /><Relationship Type="http://schemas.openxmlformats.org/officeDocument/2006/relationships/image" Target="/ppt/media/image.png" Id="Rc298ef1461af4598" /><Relationship Type="http://schemas.openxmlformats.org/officeDocument/2006/relationships/image" Target="/ppt/media/image.svg" Id="Rc20d249c7efa4753" /><Relationship Type="http://schemas.openxmlformats.org/officeDocument/2006/relationships/notesSlide" Target="/ppt/notesSlides/notesSlide2.xml" Id="R336a0958afc2406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ba1855a587642a5" /><Relationship Type="http://schemas.openxmlformats.org/officeDocument/2006/relationships/image" Target="/ppt/media/image2.png" Id="R5ebc046f27284101" /><Relationship Type="http://schemas.openxmlformats.org/officeDocument/2006/relationships/image" Target="/ppt/media/image2.svg" Id="R3df86c7b7a9b4861" /><Relationship Type="http://schemas.openxmlformats.org/officeDocument/2006/relationships/notesSlide" Target="/ppt/notesSlides/notesSlide3.xml" Id="R534d956d960d4a5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76cffa21aac44ab" /><Relationship Type="http://schemas.openxmlformats.org/officeDocument/2006/relationships/notesSlide" Target="/ppt/notesSlides/notesSlide4.xml" Id="R135fc9c853aa442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3ea734295e14a9f" /><Relationship Type="http://schemas.openxmlformats.org/officeDocument/2006/relationships/image" Target="/ppt/media/image3.png" Id="R9cb16a9482154a94" /><Relationship Type="http://schemas.openxmlformats.org/officeDocument/2006/relationships/image" Target="/ppt/media/image3.svg" Id="R78a5bc29894f484f" /><Relationship Type="http://schemas.openxmlformats.org/officeDocument/2006/relationships/notesSlide" Target="/ppt/notesSlides/notesSlide5.xml" Id="Rdbdbe7599c3741d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e1dbacd2dc74e53" /><Relationship Type="http://schemas.openxmlformats.org/officeDocument/2006/relationships/image" Target="/ppt/media/image4.png" Id="R2e78917ed7f046c8" /><Relationship Type="http://schemas.openxmlformats.org/officeDocument/2006/relationships/image" Target="/ppt/media/image4.svg" Id="R19ae1b45ac5f45d9" /><Relationship Type="http://schemas.openxmlformats.org/officeDocument/2006/relationships/notesSlide" Target="/ppt/notesSlides/notesSlide6.xml" Id="R52e5bcfe2038440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a0539a0fc82421c" /><Relationship Type="http://schemas.openxmlformats.org/officeDocument/2006/relationships/image" Target="/ppt/media/image5.png" Id="Rcd0f1734ef904abb" /><Relationship Type="http://schemas.openxmlformats.org/officeDocument/2006/relationships/image" Target="/ppt/media/image5.svg" Id="R5fac998aea5645d2" /><Relationship Type="http://schemas.openxmlformats.org/officeDocument/2006/relationships/notesSlide" Target="/ppt/notesSlides/notesSlide7.xml" Id="R25389869a454499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6d89781753d4dda" /><Relationship Type="http://schemas.openxmlformats.org/officeDocument/2006/relationships/image" Target="/ppt/media/image6.png" Id="R922391a775a3451d" /><Relationship Type="http://schemas.openxmlformats.org/officeDocument/2006/relationships/image" Target="/ppt/media/image6.svg" Id="R72589ebccbca4718" /><Relationship Type="http://schemas.openxmlformats.org/officeDocument/2006/relationships/chart" Target="/ppt/slides/charts/chart1.xml" Id="R25bd6bad25e94a8f" /><Relationship Type="http://schemas.openxmlformats.org/officeDocument/2006/relationships/notesSlide" Target="/ppt/notesSlides/notesSlide8.xml" Id="Rdd058cb11830429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09308b88ca14224" /><Relationship Type="http://schemas.openxmlformats.org/officeDocument/2006/relationships/image" Target="/ppt/media/image7.png" Id="R958c3ced3706468b" /><Relationship Type="http://schemas.openxmlformats.org/officeDocument/2006/relationships/image" Target="/ppt/media/image7.svg" Id="R5845b797d1514f0a" /><Relationship Type="http://schemas.openxmlformats.org/officeDocument/2006/relationships/notesSlide" Target="/ppt/notesSlides/notesSlide9.xml" Id="Rfef4b268448a4da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df2ca3934ed440c" /><Relationship Type="http://schemas.openxmlformats.org/officeDocument/2006/relationships/image" Target="/ppt/media/image8.png" Id="R17645dc761774a3d" /><Relationship Type="http://schemas.openxmlformats.org/officeDocument/2006/relationships/image" Target="/ppt/media/image8.svg" Id="Raf0745b8c8a24263" /><Relationship Type="http://schemas.openxmlformats.org/officeDocument/2006/relationships/notesSlide" Target="/ppt/notesSlides/notesSlide10.xml" Id="R9372d0511749402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2c0fec03424455" /><Relationship Type="http://schemas.openxmlformats.org/officeDocument/2006/relationships/image" Target="/ppt/media/image9.png" Id="R33503e0b428f433a" /><Relationship Type="http://schemas.openxmlformats.org/officeDocument/2006/relationships/image" Target="/ppt/media/image9.svg" Id="R627ef7a24a2b4851" /><Relationship Type="http://schemas.openxmlformats.org/officeDocument/2006/relationships/notesSlide" Target="/ppt/notesSlides/notesSlide11.xml" Id="R43f07ebf82364fc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98a496276134bb3" /><Relationship Type="http://schemas.openxmlformats.org/officeDocument/2006/relationships/notesSlide" Target="/ppt/notesSlides/notesSlide12.xml" Id="R6778fb6ea59a47f7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Aceites no prazo / entregas devidas (%)</c:v>
          </c:tx>
          <c:spPr>
            <a:solidFill xmlns:a="http://schemas.openxmlformats.org/drawingml/2006/main">
              <a:srgbClr val="1873AD"/>
            </a:solidFill>
          </c:spPr>
          <c:invertIfNegative val="0"/>
          <c:cat>
            <c:strRef>
              <c:f>'Chart Data'!$A$2:$A$7</c:f>
              <c:strCache>
                <c:ptCount val="6"/>
                <c:pt idx="0">
                  <c:v>NT-01</c:v>
                </c:pt>
                <c:pt idx="1">
                  <c:v>NT-02</c:v>
                </c:pt>
                <c:pt idx="2">
                  <c:v>NT-03</c:v>
                </c:pt>
                <c:pt idx="3">
                  <c:v>NT-04</c:v>
                </c:pt>
                <c:pt idx="4">
                  <c:v>NT-05</c:v>
                </c:pt>
                <c:pt idx="5">
                  <c:v>NT-06</c:v>
                </c:pt>
              </c:strCache>
            </c:strRef>
          </c:cat>
          <c:val>
            <c:numRef>
              <c:f>'Chart Data'!$B$2:$B$7</c:f>
              <c:numCache>
                <c:formatCode>General</c:formatCode>
                <c:ptCount val="6"/>
                <c:pt idx="0">
                  <c:v>33.3333</c:v>
                </c:pt>
                <c:pt idx="1">
                  <c:v>66.6667</c:v>
                </c:pt>
                <c:pt idx="2">
                  <c:v>66.6667</c:v>
                </c:pt>
                <c:pt idx="3">
                  <c:v>66.6667</c:v>
                </c:pt>
                <c:pt idx="4">
                  <c:v>33.3333</c:v>
                </c:pt>
                <c:pt idx="5">
                  <c:v>66.6667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DejaVu Sans"/>
                  <a:ea typeface="DejaVu Sans"/>
                  <a:cs typeface="DejaVu Sans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666666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72768"/>
      </c:catAx>
      <c:valAx>
        <c:axId val="48672768"/>
        <c:scaling>
          <c:orientation val="minMax"/>
          <c:max val="100"/>
          <c:min val="0"/>
        </c:scaling>
        <c:delete val="0"/>
        <c:axPos val="l"/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650">
                    <a:latin typeface="DejaVu Sans"/>
                    <a:ea typeface="DejaVu Sans"/>
                    <a:cs typeface="DejaVu Sans"/>
                  </a:rPr>
                  <a:t>OTD (%)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50">
                  <a:latin typeface="DejaVu Sans"/>
                  <a:ea typeface="DejaVu Sans"/>
                  <a:cs typeface="DejaVu Sans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666666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50112"/>
        <c:crossBetween val="between"/>
        <c:majorUnit val="25"/>
      </c:valAx>
    </c:plotArea>
    <c:plotVisOnly val="1"/>
  </c:chart>
  <c:spPr>
    <a:noFill xmlns:a="http://schemas.openxmlformats.org/drawingml/2006/main"/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88D8E8-B8D0-47A3-8402-0E8AA1B70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73FC0A-37BE-4E11-ABE2-B4C31DDF1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857375"/>
            <a:ext cx="11906250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58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58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58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58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58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58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58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58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58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58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58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NT PROJECT</a:t>
            </a:r>
          </a:p>
          <a:p xmlns:a="http://schemas.openxmlformats.org/drawingml/2006/main">
            <a:pPr>
              <a:defRPr sz="58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INTELLIGENCE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0534EC-EB69-420A-B845-BCE801944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429125"/>
            <a:ext cx="11430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8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Governança executiva de projetos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5B9BA0-A2C1-4F68-9D99-76D14558B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76875"/>
            <a:ext cx="12668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Mais do que gerenciar projetos. Antecipar riscos,</a:t>
            </a:r>
          </a:p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proteger investimentos e transformar dados em decisões.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FD42DD-8F43-4FB1-B899-40F48F93A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7381875"/>
            <a:ext cx="11906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CONSULTORIA EXECUTIVA E SOFTWARE</a:t>
            </a:r>
          </a:p>
        </p:txBody>
      </p:sp>
    </p:spTree>
    <p:extLst>
      <p:ext uri="{BB962C8B-B14F-4D97-AF65-F5344CB8AC3E}">
        <p14:creationId xmlns:p14="http://schemas.microsoft.com/office/powerpoint/2010/main" val="153925255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5685C6-A0C0-419A-9C3B-65CB289DEAB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98ef1461af4598">
            <a:extLst>
              <a:ext uri="{96DAC541-7B7A-43D3-8B79-37D633B846F1}">
                <asvg:svgBlip xmlns:asvg="http://schemas.microsoft.com/office/drawing/2016/SVG/main" r:embed="Rc20d249c7efa4753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F3BF47-1D39-4B49-9109-8476FF46D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E9EDE7-673D-4DAA-B83A-A92925905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Quem somos e liderança técnica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36D9D9-E939-45EA-A971-F31AEA23D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90800"/>
            <a:ext cx="7239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7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7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7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7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7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7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7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7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7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1873AD"/>
                </a:solidFill>
                <a:latin typeface="DejaVu Sans"/>
                <a:ea typeface="DejaVu Sans"/>
                <a:cs typeface="DejaVu Sans"/>
              </a:rPr>
              <a:t>Uma consultoria para decisões de Diretoria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F387C6-4CDE-4D62-B3DF-57B56C201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476625"/>
            <a:ext cx="72390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 NT conecta engenharia, planejamento e análise financeira para dar à liderança uma visão clara do que exige decisão.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09172D-3CB9-4082-8D39-74D9E3033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762250"/>
            <a:ext cx="4857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Liderança técnica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4E0CC5-7B17-4179-9620-BEE1B3852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581400"/>
            <a:ext cx="4953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Engenharia, supply chain e liderança</a:t>
            </a:r>
          </a:p>
          <a:p xmlns:a="http://schemas.openxmlformats.org/drawingml/2006/main">
            <a: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Engenharia de Produção e Administração</a:t>
            </a:r>
          </a:p>
          <a:p xmlns:a="http://schemas.openxmlformats.org/drawingml/2006/main">
            <a: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MBA em Gestão de Projetos pela FGV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9AC3AF-411E-4D06-AF77-C970570EE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619750"/>
            <a:ext cx="5238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8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8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8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8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8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8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8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8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8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8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1873AD"/>
                </a:solidFill>
                <a:latin typeface="DejaVu Sans"/>
                <a:ea typeface="DejaVu Sans"/>
                <a:cs typeface="DejaVu Sans"/>
              </a:rPr>
              <a:t>+10 anos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3710D3-1AAA-40A7-893C-A16237D54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619875"/>
            <a:ext cx="685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em empresas nacionais e multinacionais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E0B6FC-E86C-4A28-92F2-1EAA621DD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619750"/>
            <a:ext cx="5048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Até R$ 356 milhões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6DE8EB-13F4-48EE-B244-4ABD5E1A3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6505575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Porte de projetos gerenciados</a:t>
            </a:r>
          </a:p>
          <a:p xmlns:a="http://schemas.openxmlformats.org/drawingml/2006/main">
            <a:pPr>
              <a:defRPr sz="18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na trajetória profissional da fundadora</a:t>
            </a:r>
          </a:p>
        </p:txBody>
      </p:sp>
    </p:spTree>
    <p:extLst>
      <p:ext uri="{BB962C8B-B14F-4D97-AF65-F5344CB8AC3E}">
        <p14:creationId xmlns:p14="http://schemas.microsoft.com/office/powerpoint/2010/main" val="200205288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CE4D79-A1C9-45C5-A818-F8588D82437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bc046f27284101">
            <a:extLst>
              <a:ext uri="{96DAC541-7B7A-43D3-8B79-37D633B846F1}">
                <asvg:svgBlip xmlns:asvg="http://schemas.microsoft.com/office/drawing/2016/SVG/main" r:embed="R3df86c7b7a9b486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E4B5C4-57B7-48E0-90DE-1C54984D2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B02576-540A-49E4-B4D1-2112ECD5D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Desafios enfrentados pelas empresas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374B70-5958-4E1D-BE6A-CD4CA9B5C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714625"/>
            <a:ext cx="762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6F187A-2E9A-44D0-B72F-63B9B43E5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2714625"/>
            <a:ext cx="4429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Projetos sem priorização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8D331F-3DE4-42F6-A3E8-1EF59F832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2733675"/>
            <a:ext cx="7239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Investimentos competem por recursos sem uma leitura comum de retorno, capacidade e risco.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1F19D6-4127-411C-A458-526310E27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905250"/>
            <a:ext cx="762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1AEF66-8213-4D1A-AE53-2ACCA5F5A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3905250"/>
            <a:ext cx="4429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Desvios percebidos tarde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40FF9C-20B1-43D8-8F23-60CF82D9B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3924300"/>
            <a:ext cx="7239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Cronogramas e custos separados dificultam prever a conclusão e o resultado do contrato.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E3A018-FBDF-4375-AD5A-DCC6BF440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095875"/>
            <a:ext cx="762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29B61F-58A6-4126-9B3A-42F2F493F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5095875"/>
            <a:ext cx="4429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Decisões sem responsável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09AFBF-8583-43F7-8526-85A419CE6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5114925"/>
            <a:ext cx="7239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Restrições continuam abertas quando não há impacto, prazo e autoridade definidos.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03DB33-799A-445E-B773-15F346528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286500"/>
            <a:ext cx="762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A2A2B6-F7B6-4A45-8F78-82F8FA458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6286500"/>
            <a:ext cx="4429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Dados sem rastreabilidade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59E196-DF88-4C94-82F6-320E10305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6305550"/>
            <a:ext cx="7239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Relatórios perdem confiança quando a origem, a data de corte e as premissas não estão claras.</a:t>
            </a:r>
          </a:p>
        </p:txBody>
      </p:sp>
    </p:spTree>
    <p:extLst>
      <p:ext uri="{BB962C8B-B14F-4D97-AF65-F5344CB8AC3E}">
        <p14:creationId xmlns:p14="http://schemas.microsoft.com/office/powerpoint/2010/main" val="178216026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02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B81918-DE8D-446F-A1A0-1E447DE3F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3F75E1-365D-460A-B7F6-9CE19EEDB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Nossa proposta de valor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8F68CC-3AE2-4A00-BC77-112FB1B01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24125"/>
            <a:ext cx="13144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Cada indicador deve apoiar</a:t>
            </a:r>
          </a:p>
          <a:p xmlns:a="http://schemas.openxmlformats.org/drawingml/2006/main">
            <a:pPr>
              <a:defRPr sz="4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uma decisão de negócio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6E5450-5D38-4C4F-BA57-BF6F10EF9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762500"/>
            <a:ext cx="3714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PRIORIDADE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3AF88D-C7A2-4316-B779-29CA6D00B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3905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Investir onde o retorno</a:t>
            </a:r>
          </a:p>
          <a:p xmlns:a="http://schemas.openxmlformats.org/drawingml/2006/main">
            <a: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justifica a exposição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803DB6-8A07-43A5-8D7D-7426002E1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47625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PREVISIBILIDADE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3BECC1-E5B0-4838-9A04-2FD11CB55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5429250"/>
            <a:ext cx="3905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Entender tendências</a:t>
            </a:r>
          </a:p>
          <a:p xmlns:a="http://schemas.openxmlformats.org/drawingml/2006/main">
            <a: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antes do fechamento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9D86AD-703C-4649-A85D-BC85AE7B5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762500"/>
            <a:ext cx="3714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RESPONSABILIDADE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160D19-D6EF-4516-8A56-05A0B144C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429250"/>
            <a:ext cx="3714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Definir quem decide,</a:t>
            </a:r>
          </a:p>
          <a:p xmlns:a="http://schemas.openxmlformats.org/drawingml/2006/main">
            <a: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quando e com que impacto</a:t>
            </a:r>
          </a:p>
        </p:txBody>
      </p:sp>
    </p:spTree>
    <p:extLst>
      <p:ext uri="{BB962C8B-B14F-4D97-AF65-F5344CB8AC3E}">
        <p14:creationId xmlns:p14="http://schemas.microsoft.com/office/powerpoint/2010/main" val="187598051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90E6FD-6A27-4D98-9E1D-264D1EDA917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b16a9482154a94">
            <a:extLst>
              <a:ext uri="{96DAC541-7B7A-43D3-8B79-37D633B846F1}">
                <asvg:svgBlip xmlns:asvg="http://schemas.microsoft.com/office/drawing/2016/SVG/main" r:embed="R78a5bc29894f484f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0A2320-2DD9-478F-941A-5EED3AE63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96B77B-38D1-46BC-9383-0178F9A30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Serviços de consultoria e PMO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9D59B4-A163-46F7-A723-CDF582269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714625"/>
            <a:ext cx="762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A2625F-7175-4766-A871-F5D5AE7C2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2714625"/>
            <a:ext cx="4429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Estruturação de PMO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B5AB64-87AC-4198-B267-CAB4B58BB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2733675"/>
            <a:ext cx="7239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Governança, papéis, cadência executiva e padrões de planejamento adaptados ao negócio.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92DEA5-AD10-4C5B-B944-D8CD282E0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857625"/>
            <a:ext cx="762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209768-0DC1-4845-BCB3-57D73C6DB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3857625"/>
            <a:ext cx="4429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Planejamento e controle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8C95C8-CAE9-4D2C-BCDF-EBF6F2779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3876675"/>
            <a:ext cx="7239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EAP, cronograma, orçamento, Curva S e gestão física e financeira por contrato.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4E5AD5-6B9E-4CA0-B369-3AF498ADF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000625"/>
            <a:ext cx="762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93F1DF-8395-4518-A610-F453AD5B9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5000625"/>
            <a:ext cx="4429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Recuperação de projetos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EA39BF-07BF-4662-A942-A90E41271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5019675"/>
            <a:ext cx="7239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Diagnóstico dos desvios, restrições e alternativas com plano de ação e critérios de aceite.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9A273C-F051-4810-BFF4-EB5026E29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143625"/>
            <a:ext cx="762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2B7D60-DDF4-4103-8113-6200A7628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6143625"/>
            <a:ext cx="4429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Apoio à Diretoria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D73CB5-A9C0-42A8-BC4F-DD5C996AE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6162675"/>
            <a:ext cx="7239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Portfólio, riscos, decisões e gestão da mudança com leitura do impacto no resultado.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17AC69-CE57-41BF-94A6-05A038311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524750"/>
            <a:ext cx="133350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Contratação por diagnóstico, implantação ou acompanhamento recorrente, com escopo e capacidade definidos.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F3E491-4AFD-408F-9420-B5C56E20E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143875"/>
            <a:ext cx="1333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31865425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DF89F4-BC5A-4F12-A138-D34767B92EF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78917ed7f046c8">
            <a:extLst>
              <a:ext uri="{96DAC541-7B7A-43D3-8B79-37D633B846F1}">
                <asvg:svgBlip xmlns:asvg="http://schemas.microsoft.com/office/drawing/2016/SVG/main" r:embed="R19ae1b45ac5f45d9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70E96F-E815-4FFA-B146-E693C4AA3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3AEE25-6AE9-4A18-9B50-C63CA5FDD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Metodologia baseada em PMI e PMBOK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1831F7-A756-4CDA-B367-FEAEDB08F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619375"/>
            <a:ext cx="1333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873AD"/>
                </a:solidFill>
                <a:latin typeface="DejaVu Sans"/>
                <a:ea typeface="DejaVu Sans"/>
                <a:cs typeface="DejaVu Sans"/>
              </a:rPr>
              <a:t>Governança adaptada ao contexto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BBE57A-A808-4E80-B759-26EFD81C8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619500"/>
            <a:ext cx="5334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Definição de valor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39DA79-BF78-4082-B46C-4F18FC4C5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238625"/>
            <a:ext cx="5619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Objetivos, benefícios esperados, patrocínio e critérios de sucesso.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8A69C8-E8B1-467C-A0F5-E4C879270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3619500"/>
            <a:ext cx="590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Baseline e controle integrado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FA63EC-76CB-479E-B7C9-61103C8CB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4238625"/>
            <a:ext cx="5905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Escopo, prazo, custo e risco conectados. Mudanças exigem análise de impacto e aprovação.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B4BDEA-C30B-417F-AE96-2C2570FF7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905500"/>
            <a:ext cx="590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Abordagem de execução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322422-6589-4F28-A2FE-0741E5424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524625"/>
            <a:ext cx="5905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Práticas preditivas, ágeis ou híbridas conforme incerteza e natureza da entrega.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1B2BFD-649A-4A4A-B449-74C05EAE9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5905500"/>
            <a:ext cx="590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Validação de mercado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E6AD19-1BD6-4E36-B9A3-1AECBA44B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6524625"/>
            <a:ext cx="5905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PMF: Product-Market Fit. O produto evolui com evidências de uso e necessidades dos clientes.</a:t>
            </a:r>
          </a:p>
        </p:txBody>
      </p:sp>
    </p:spTree>
    <p:extLst>
      <p:ext uri="{BB962C8B-B14F-4D97-AF65-F5344CB8AC3E}">
        <p14:creationId xmlns:p14="http://schemas.microsoft.com/office/powerpoint/2010/main" val="35258260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ECDD791-363F-4087-BBA9-9F49EDDA071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0f1734ef904abb">
            <a:extLst>
              <a:ext uri="{96DAC541-7B7A-43D3-8B79-37D633B846F1}">
                <asvg:svgBlip xmlns:asvg="http://schemas.microsoft.com/office/drawing/2016/SVG/main" r:embed="R5fac998aea5645d2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CF5BF5-E70A-43CB-BEA0-553E6C838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F2FF01-806D-43AE-8B18-BC4574095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Cinco centros de inteligência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9DA349-F09C-4B59-8CCF-A98FB12F4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619375"/>
            <a:ext cx="7143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6F346D-544A-4567-ABFD-AE018571D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2619375"/>
            <a:ext cx="647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Strategy &amp; Portfolio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85BEEF-5B0A-4087-8545-89D6E7C40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048000"/>
            <a:ext cx="647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Priorização, retorno e benefícios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BB1BAC-AC64-42BA-BF3B-60C64EBDC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2695575"/>
            <a:ext cx="5238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rPr>
              <a:t>Estamos investindo nos projetos certos?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56075A-24DB-4D28-9802-143FF9BBB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552825"/>
            <a:ext cx="7143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7817AA-3764-41E5-87BA-EECF87C6C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552825"/>
            <a:ext cx="647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Performance &amp; Financial Control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2041FC-1AF8-46BD-9469-BC0AFDA46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981450"/>
            <a:ext cx="647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EVM, margem e fluxo de caixa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6AA33F-A6D0-415D-B9CE-5D9046373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3629025"/>
            <a:ext cx="5238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rPr>
              <a:t>Quanto estamos ganhando ou arriscando?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C1E2C1-2E3E-4B6C-B214-4D0BE8360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486275"/>
            <a:ext cx="7143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C15D70-DA2A-4176-9A79-06399FBFB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4486275"/>
            <a:ext cx="647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Engineering &amp; Delivery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14C08C-9BC0-4939-9E91-9D587A7E1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4914900"/>
            <a:ext cx="647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Cronograma, recursos e suprimentos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F63E85-C3D5-44D8-8466-DB988C7F7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4562475"/>
            <a:ext cx="5238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rPr>
              <a:t>Temos condições de entregar o contratado?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C3455A-47EB-4151-8714-BB442D65E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419725"/>
            <a:ext cx="7143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760BAF-D586-4EAE-986B-5487785DE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5419725"/>
            <a:ext cx="647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Risk &amp; Decision Intelligence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42271A-E0DB-47A6-9051-33AE4CBF0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5848350"/>
            <a:ext cx="647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Exposição, resposta e decisões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7B29DF-385C-4E5E-B84E-2C3E31277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5495925"/>
            <a:ext cx="5238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rPr>
              <a:t>Qual decisão precisa acontecer agora?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EEB09B-CD75-43F2-9324-B72CACBD5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353175"/>
            <a:ext cx="7143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DF27DF-5CC0-4C11-A0D4-2AF45EC94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353175"/>
            <a:ext cx="647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AI Executive Advisor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E98C56-FDF5-4367-B57D-CE1F88B9A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781800"/>
            <a:ext cx="647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Critérios, evidências e revisão humana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09869B4-8254-4EC4-9339-638079661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429375"/>
            <a:ext cx="5238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873AD"/>
                </a:solidFill>
                <a:latin typeface="DejaVu Sans"/>
                <a:ea typeface="DejaVu Sans"/>
                <a:cs typeface="DejaVu Sans"/>
              </a:rPr>
              <a:t>Qual ação os dados sustentam?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1E5520-A48F-4416-980D-0C15B934C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524750"/>
            <a:ext cx="133350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Advisor atual por regras explicáveis. IA generativa e integrações externas dependem de configuração e validação.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7DD7D26-D959-4FA2-9914-00F2A1B69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143875"/>
            <a:ext cx="1333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36637827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61DFFD-A325-4F72-804A-662811A87D2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2391a775a3451d">
            <a:extLst>
              <a:ext uri="{96DAC541-7B7A-43D3-8B79-37D633B846F1}">
                <asvg:svgBlip xmlns:asvg="http://schemas.microsoft.com/office/drawing/2016/SVG/main" r:embed="R72589ebccbca4718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B321CF-3097-4EA9-B568-86CC8BD6D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10AD25-D94C-4365-859C-17E8EABC8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Entregas no prazo e absorção de custos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B48A96-6F29-4385-A8AF-6D236A092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05075"/>
            <a:ext cx="13144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Demonstração NT / corte 01.10.2026 / indiretos set.2026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0915C3-C44A-4F75-9B42-505638799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228975"/>
            <a:ext cx="4762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465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65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65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65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65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65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65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65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65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65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65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pPr>
            <a:r>
              <a:rPr sz="4650" b="1">
                <a:solidFill>
                  <a:srgbClr val="1873AD"/>
                </a:solidFill>
                <a:latin typeface="DejaVu Sans"/>
                <a:ea typeface="DejaVu Sans"/>
                <a:cs typeface="DejaVu Sans"/>
              </a:rPr>
              <a:t>55,6%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171634-1477-4A57-B53B-10C0FE087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03860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OTD do portfólio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863315-EDF8-4B89-B51F-9F07C6C0A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228975"/>
            <a:ext cx="6096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42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2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2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2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2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2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2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2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2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2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27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4275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R$ 7.200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D75D3A-D07D-4954-A4A4-7E74CAE69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038600"/>
            <a:ext cx="6096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Under-absorption bruta no período</a:t>
            </a:r>
          </a:p>
        </p:txBody>
      </p:sp>
      <p:graphicFrame>
        <p:nvGraphicFramePr>
          <p:cNvPr id="9" name="Chart">
            <a:extLst xmlns:a="http://schemas.openxmlformats.org/drawingml/2006/main">
              <a:ext uri="{FF2B5EF4-FFF2-40B4-BE49-F238E27FC236}">
                <a16:creationId xmlns:a16="http://schemas.microsoft.com/office/drawing/2014/main" id="{52D2D79F-4756-45F4-A90B-C1149175E497}"/>
              </a:ext>
            </a:extLst>
          </p:cNvPr>
          <p:cNvGraphicFramePr/>
          <p:nvPr/>
        </p:nvGraphicFramePr>
        <p:xfrm>
          <a:off xmlns:a="http://schemas.openxmlformats.org/drawingml/2006/main" x="904875" y="4714875"/>
          <a:ext xmlns:a="http://schemas.openxmlformats.org/drawingml/2006/main" cx="7810500" cy="25431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25bd6bad25e94a8f"/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84E688-B52E-408C-9132-356A06D0F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953000"/>
            <a:ext cx="457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Decisão de gestão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C8A809-48B0-4EEC-8509-3F493EA38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5648325"/>
            <a:ext cx="4572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Revalidar pendências de aceite e causas dos atrasos. Reconciliar taxa, horas apropriadas e indiretos reais com o financeiro.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9275DC-B553-497A-B60A-71803251C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524750"/>
            <a:ext cx="133350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OTD inclui entregas devidas até o corte. Absorção = taxa × horas. Dados ilustrativos, sem resultados históricos de clientes.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03724C-E679-4864-B2BE-828D788EC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143875"/>
            <a:ext cx="1333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101706943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C7CEBF-A005-44C9-AE95-C9C08FF115A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8c3ced3706468b">
            <a:extLst>
              <a:ext uri="{96DAC541-7B7A-43D3-8B79-37D633B846F1}">
                <asvg:svgBlip xmlns:asvg="http://schemas.microsoft.com/office/drawing/2016/SVG/main" r:embed="R5845b797d1514f0a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A0E64D-031A-49B8-9523-57A67866A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B8D878-A223-4042-BBE8-082C410B4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Resultados e benefícios esperados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86BB96-00C9-44B9-9857-25EDB925A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90800"/>
            <a:ext cx="13335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7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7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7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7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7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7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7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7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7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1873AD"/>
                </a:solidFill>
                <a:latin typeface="DejaVu Sans"/>
                <a:ea typeface="DejaVu Sans"/>
                <a:cs typeface="DejaVu Sans"/>
              </a:rPr>
              <a:t>Benefícios que o diagnóstico deve medir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7E5AB9-2E38-4D89-9181-ADB7BDCBF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571875"/>
            <a:ext cx="762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4FBD7A-6A83-49CD-8345-62E8FD8E2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3571875"/>
            <a:ext cx="4429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Previsibilidade do resultado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911C6A-0C76-4068-94C1-A459DE52B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3590925"/>
            <a:ext cx="7239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Acompanhar EAC, margem projetada e desvio de prazo contra uma baseline aprovada.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EA12FA-8FB1-4C32-ADE4-36C9D8ECD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857750"/>
            <a:ext cx="762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A745C2-B0C7-4E5D-83E9-1E45A00C5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4857750"/>
            <a:ext cx="4429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Proteção dos investimentos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60ABA5-FE3F-49F1-860E-1E2F39449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4876800"/>
            <a:ext cx="7239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Priorizar riscos pela exposição e acompanhar a execução das respostas.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2A9DBC-03CD-4088-BC10-CBE480B6F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143625"/>
            <a:ext cx="762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233467-47F4-442B-BA57-B306A6B51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6143625"/>
            <a:ext cx="4429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Tempo para decidir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9FD565-A190-497E-88BE-DB40B753B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6162675"/>
            <a:ext cx="7239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Consolidar os indicadores e registrar decisão, responsável e prazo na mesma rotina.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E38599-B7DC-4BF7-A15D-4ED467795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524750"/>
            <a:ext cx="133350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Benefícios esperados. Metas e ganhos exigem linha de base, período de observação e validação com o cliente.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82ABDF-1274-41D6-BE8A-FFE0ACD2F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143875"/>
            <a:ext cx="1333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77016858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30BA0F-5F1A-4849-9249-E72E3AA640B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645dc761774a3d">
            <a:extLst>
              <a:ext uri="{96DAC541-7B7A-43D3-8B79-37D633B846F1}">
                <asvg:svgBlip xmlns:asvg="http://schemas.microsoft.com/office/drawing/2016/SVG/main" r:embed="Raf0745b8c8a24263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C0B36F-4ECD-4F24-9960-CF303753A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892743-6AA2-48F6-9759-4977143AF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Modelos de contratação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887785-D591-4004-B1CA-82BC87EEE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71750"/>
            <a:ext cx="6381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7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7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7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7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7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7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7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7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7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Consultoria executiva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4AEE65-68C2-4575-9BE1-A6C4A39E4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476625"/>
            <a:ext cx="6191250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Diagnóstico pontual</a:t>
            </a:r>
          </a:p>
          <a:p xmlns:a="http://schemas.openxmlformats.org/drawingml/2006/main">
            <a: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Consultoria por projeto</a:t>
            </a:r>
          </a:p>
          <a:p xmlns:a="http://schemas.openxmlformats.org/drawingml/2006/main">
            <a:pPr>
              <a:def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PMO recorrente sob proposta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01B113-95F3-44FD-B9BE-F0AE877BE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571750"/>
            <a:ext cx="6191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7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7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7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7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7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7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7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7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7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1873AD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1873AD"/>
                </a:solidFill>
                <a:latin typeface="DejaVu Sans"/>
                <a:ea typeface="DejaVu Sans"/>
                <a:cs typeface="DejaVu Sans"/>
              </a:rPr>
              <a:t>SaaS independente da consultoria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57AF35-4D8A-4FA4-97C5-4F305655AE11}"/>
              </a:ext>
            </a:extLst>
          </p:cNvPr>
          <p:cNvGraphicFramePr/>
          <p:nvPr/>
        </p:nvGraphicFramePr>
        <p:xfrm>
          <a:off xmlns:a="http://schemas.openxmlformats.org/drawingml/2006/main" x="8096250" y="3476625"/>
          <a:ext xmlns:a="http://schemas.openxmlformats.org/drawingml/2006/main" cx="6191250" cy="3238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286000"/>
                <a:gridCol w="1762125"/>
                <a:gridCol w="2143125"/>
              </a:tblGrid>
              <a:tr h="647700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Plano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Mensalidade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Usuários / projetos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Starter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Sob consulta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 / 3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Professional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Sob consulta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 / 10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Business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Sob consulta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15 / 30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Enterprise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Sob consulta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Até 50 / 100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2D57C5-D15F-41FA-AFFA-EB5FFE97C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096000"/>
            <a:ext cx="61912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Implantação, treinamento, armazenamento e suporte têm limites definidos na proposta. Contratação anual disponível.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0A362F-5925-411A-B459-D7AEE8E48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524750"/>
            <a:ext cx="133350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Condições comerciais de referência, sujeitas ao escopo e à proposta. Enterprise depende de dimensionamento e validação.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9E9A5C-8DA3-45AC-8014-5C5877D53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143875"/>
            <a:ext cx="1333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141230580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0D00F6-A338-4F28-88D7-1A9D6108C38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503e0b428f433a">
            <a:extLst>
              <a:ext uri="{96DAC541-7B7A-43D3-8B79-37D633B846F1}">
                <asvg:svgBlip xmlns:asvg="http://schemas.microsoft.com/office/drawing/2016/SVG/main" r:embed="R627ef7a24a2b485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9DE66E-D4DA-41B3-B48A-9A874A63C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BC0D48-B6B6-4E1D-80E2-55142460B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Jornada de implantação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0EC4DA-136C-437C-B867-8F95EF33F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667000"/>
            <a:ext cx="76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BEF33F-FC61-45B8-B195-1B15368A8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2667000"/>
            <a:ext cx="5429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Diagnóstico executivo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5663E2-0210-4735-8912-44EA32C09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2695575"/>
            <a:ext cx="58578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Objetivos, maturidade e prioridades com a liderança.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514A82-9E2D-4C56-B4B5-F703D6E60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600450"/>
            <a:ext cx="76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BA37A3-751B-4ECB-B61F-B26D8B82A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600450"/>
            <a:ext cx="5429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Desenho da governança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BEF129-33A7-460B-8B13-8D49BB47F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3629025"/>
            <a:ext cx="58578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Papéis, permissões, indicadores e critérios de decisão.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1FFF56-7AAD-458A-AA42-3CA33ADDC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533900"/>
            <a:ext cx="76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197CB5-CC34-4576-A2F8-DE96A9E36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4533900"/>
            <a:ext cx="5429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Configuração e baseline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804FFE-2CC3-4E69-8B05-F6B9EC70E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4562475"/>
            <a:ext cx="58578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Cadastro, planejamento e validação da qualidade dos dados.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FE327A-605B-4081-A9D0-6010C90F1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467350"/>
            <a:ext cx="76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19653F-E19C-44BD-9DA8-1EADD66A3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467350"/>
            <a:ext cx="5429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Piloto acompanhado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238353-6EBD-4F88-B064-7EFC2F9BD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5495925"/>
            <a:ext cx="58578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Treinamento e decisões com uma carteira delimitada.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717655-5A8A-4093-ADA1-EA4F7336B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400800"/>
            <a:ext cx="76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31428D-9DFB-405F-A3A7-DCC7111EB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6400800"/>
            <a:ext cx="5429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Operação e melhoria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40AB41-7BBC-463A-BE52-3415607AC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6429375"/>
            <a:ext cx="58578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Rotina executiva e evolução dos módulos com uso real.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4FF02D-11F0-4D58-B143-DE66B42A8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524750"/>
            <a:ext cx="133350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Cada etapa tem entrega, responsável e aceite. O prazo depende do escopo, das integrações e da disponibilidade do cliente.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98F7B3-52A6-4ADF-A4C9-95BBD95B7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143875"/>
            <a:ext cx="1333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163919979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02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CBB81A-FFEB-4E12-8695-3DAB350A6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846B5F-3560-4AD5-B8F3-7F881C4E7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14500"/>
            <a:ext cx="12858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Diagnóstico executivo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0B5730-F9E9-4387-A543-1DAB58AAC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95625"/>
            <a:ext cx="127635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9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9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9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9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9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9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9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9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9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9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9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Uma conversa sobre a carteira,</a:t>
            </a:r>
          </a:p>
          <a:p xmlns:a="http://schemas.openxmlformats.org/drawingml/2006/main">
            <a:pPr>
              <a:defRPr sz="39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os desvios e as decisões</a:t>
            </a:r>
          </a:p>
          <a:p xmlns:a="http://schemas.openxmlformats.org/drawingml/2006/main">
            <a:pPr>
              <a:defRPr sz="39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que mais afetam seu resultado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F8053C-8346-4813-8148-7A8022578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6000750"/>
            <a:ext cx="109537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Nathaly Teles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3FFFBC-33AA-4861-A6BF-9AA8A43DC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6791325"/>
            <a:ext cx="11430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  <a:p xmlns:a="http://schemas.openxmlformats.org/drawingml/2006/main">
            <a: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(11) 92590-2901 | nathalyteles29@icloud.com</a:t>
            </a:r>
          </a:p>
        </p:txBody>
      </p:sp>
    </p:spTree>
    <p:extLst>
      <p:ext uri="{BB962C8B-B14F-4D97-AF65-F5344CB8AC3E}">
        <p14:creationId xmlns:p14="http://schemas.microsoft.com/office/powerpoint/2010/main" val="58665348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2026-10-21T01:23:41.1840000Z</dcterms:created>
  <dcterms:modified xsi:type="dcterms:W3CDTF">2026-10-21T01:23:41.1840000Z</dcterms:modified>
</coreProperties>
</file>