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3eba79b3c5c469d" /><Relationship Type="http://schemas.openxmlformats.org/officeDocument/2006/relationships/extended-properties" Target="/docProps/app.xml" Id="R378446f3eacf4fcc" /><Relationship Type="http://schemas.openxmlformats.org/officeDocument/2006/relationships/officeDocument" Target="/ppt/presentation.xml" Id="R8fd4c8d9520445a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3a8d2cdb5484f77"/>
  </p:sldMasterIdLst>
  <p:notesMasterIdLst>
    <p:notesMasterId xmlns:r="http://schemas.openxmlformats.org/officeDocument/2006/relationships" r:id="R0a19b408cf1e46b3"/>
  </p:notesMasterIdLst>
  <p:sldIdLst>
    <p:sldId xmlns:r="http://schemas.openxmlformats.org/officeDocument/2006/relationships" id="256" r:id="R9101883e6082434c"/>
    <p:sldId xmlns:r="http://schemas.openxmlformats.org/officeDocument/2006/relationships" id="257" r:id="R3a21940a8df946bf"/>
    <p:sldId xmlns:r="http://schemas.openxmlformats.org/officeDocument/2006/relationships" id="258" r:id="Rbc196f1eead04c8e"/>
    <p:sldId xmlns:r="http://schemas.openxmlformats.org/officeDocument/2006/relationships" id="259" r:id="Ra95657e0a4a844c2"/>
    <p:sldId xmlns:r="http://schemas.openxmlformats.org/officeDocument/2006/relationships" id="260" r:id="R6dbae21e872842c9"/>
    <p:sldId xmlns:r="http://schemas.openxmlformats.org/officeDocument/2006/relationships" id="261" r:id="R261c8f1adf5944f7"/>
    <p:sldId xmlns:r="http://schemas.openxmlformats.org/officeDocument/2006/relationships" id="262" r:id="Rbce7b4f7ef404c76"/>
    <p:sldId xmlns:r="http://schemas.openxmlformats.org/officeDocument/2006/relationships" id="263" r:id="Rb311ab8f1a3b4c72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4fd997592f04a04" /><Relationship Type="http://schemas.openxmlformats.org/officeDocument/2006/relationships/slideMaster" Target="/ppt/slideMasters/slideMaster1.xml" Id="Rc3a8d2cdb5484f77" /><Relationship Type="http://schemas.openxmlformats.org/officeDocument/2006/relationships/notesMaster" Target="/ppt/notesMasters/notesMaster1.xml" Id="R0a19b408cf1e46b3" /><Relationship Type="http://schemas.openxmlformats.org/officeDocument/2006/relationships/presProps" Target="/ppt/presProps.xml" Id="Re72cc1ace9d046b9" /><Relationship Type="http://schemas.openxmlformats.org/officeDocument/2006/relationships/tableStyles" Target="/ppt/tableStyles.xml" Id="R4b57f9f4399e4857" /><Relationship Type="http://schemas.openxmlformats.org/officeDocument/2006/relationships/slide" Target="/ppt/slides/slide1.xml" Id="R9101883e6082434c" /><Relationship Type="http://schemas.openxmlformats.org/officeDocument/2006/relationships/slide" Target="/ppt/slides/slide2.xml" Id="R3a21940a8df946bf" /><Relationship Type="http://schemas.openxmlformats.org/officeDocument/2006/relationships/slide" Target="/ppt/slides/slide3.xml" Id="Rbc196f1eead04c8e" /><Relationship Type="http://schemas.openxmlformats.org/officeDocument/2006/relationships/slide" Target="/ppt/slides/slide4.xml" Id="Ra95657e0a4a844c2" /><Relationship Type="http://schemas.openxmlformats.org/officeDocument/2006/relationships/slide" Target="/ppt/slides/slide5.xml" Id="R6dbae21e872842c9" /><Relationship Type="http://schemas.openxmlformats.org/officeDocument/2006/relationships/slide" Target="/ppt/slides/slide6.xml" Id="R261c8f1adf5944f7" /><Relationship Type="http://schemas.openxmlformats.org/officeDocument/2006/relationships/slide" Target="/ppt/slides/slide7.xml" Id="Rbce7b4f7ef404c76" /><Relationship Type="http://schemas.openxmlformats.org/officeDocument/2006/relationships/slide" Target="/ppt/slides/slide8.xml" Id="Rb311ab8f1a3b4c7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a8c3f7913784b2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7ed0dd0aafa49cb" /><Relationship Type="http://schemas.openxmlformats.org/officeDocument/2006/relationships/notesMaster" Target="/ppt/notesMasters/notesMaster1.xml" Id="R1030d91aa787480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8122d6809044e2a" /><Relationship Type="http://schemas.openxmlformats.org/officeDocument/2006/relationships/notesMaster" Target="/ppt/notesMasters/notesMaster1.xml" Id="Ree19dda62dae483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4dbfb3211954caa" /><Relationship Type="http://schemas.openxmlformats.org/officeDocument/2006/relationships/notesMaster" Target="/ppt/notesMasters/notesMaster1.xml" Id="Rb194ef99bb134f0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577d21894bd4d01" /><Relationship Type="http://schemas.openxmlformats.org/officeDocument/2006/relationships/notesMaster" Target="/ppt/notesMasters/notesMaster1.xml" Id="Rf2b71e1b010a430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4144f06fa024cbd" /><Relationship Type="http://schemas.openxmlformats.org/officeDocument/2006/relationships/notesMaster" Target="/ppt/notesMasters/notesMaster1.xml" Id="Rad3426c1e29643a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2a7246ee6c14213" /><Relationship Type="http://schemas.openxmlformats.org/officeDocument/2006/relationships/notesMaster" Target="/ppt/notesMasters/notesMaster1.xml" Id="R71589dba894e406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848d01dea394f60" /><Relationship Type="http://schemas.openxmlformats.org/officeDocument/2006/relationships/notesMaster" Target="/ppt/notesMasters/notesMaster1.xml" Id="Re1f398280360455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94632c353bf4d39" /><Relationship Type="http://schemas.openxmlformats.org/officeDocument/2006/relationships/notesMaster" Target="/ppt/notesMasters/notesMaster1.xml" Id="Rcca2a4a4a932451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Apresentação comercial específica do serviço NT. Condições propostas para avaliação. Não representa contratação nem ativação de integrações.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Situações de contratação, sem afirmar fatos não verificados sobre um prospect.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NT_Reference_Projects.json, portfólio de referência NT de seis projetos, corte 2026-10-01. Valores demonstram controles, não clientes ou resultados históricos. AC é custo realizado do cenário, ETC é estimativa, EAC = AC + ETC. SPI = EV/PV. Custos comprometidos não são novamente somados a ETC.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Preços conhecidos do modelo NT: diagnóstico2000, PMO3500/5000/7500, SaaS149/399/899. Demais serviços sob proposta. Percentuais de entrada e marcos são opções de negociação, não contratos vigentes.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Dados de contato e formação fornecidos pela fundadora. Sua trajetória inclui mais de10anos em empresas nacionais e multinacionais e projetos de atéR$356milhões. Não afirma certificação PMP ou vínculo institucional com PMI.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23b8b6833c34b4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74f15730e74ae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6e6f0b50f1f40f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ea39d87474f455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ae510116695472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3f3ff1f6499431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70AB922-E5AA-4460-9336-71D2A384B80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777E50D-E194-45DF-97FA-1427FCAE68D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9E8B765-DC53-4CFB-89BD-C14687E0957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6327636-2C38-4CF2-8303-D772444CC6F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76E98C3-A64B-42DD-B392-4B760544200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F09A27D-40E1-4957-88EA-73D15A9B72A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19A6836-BFD8-4299-8457-F33F4E1072D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036D7D0-A218-4E38-BC21-6663C4EA1F5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504FDE5-D02E-499B-BCEA-55E1C89424B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D1347C9-61D5-4813-A403-719526D514D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ea977d78cf24cd4" /><Relationship Type="http://schemas.openxmlformats.org/officeDocument/2006/relationships/slideLayout" Target="/ppt/slideLayouts/slideLayout1.xml" Id="R5a8fda126cc94744" /><Relationship Type="http://schemas.openxmlformats.org/officeDocument/2006/relationships/slideLayout" Target="/ppt/slideLayouts/slideLayout2.xml" Id="R80d318dfeca94da4" /><Relationship Type="http://schemas.openxmlformats.org/officeDocument/2006/relationships/slideLayout" Target="/ppt/slideLayouts/slideLayout3.xml" Id="Rf79ae3ccf9074e93" /><Relationship Type="http://schemas.openxmlformats.org/officeDocument/2006/relationships/slideLayout" Target="/ppt/slideLayouts/slideLayout4.xml" Id="R8aa1d66b0bca41c2" /><Relationship Type="http://schemas.openxmlformats.org/officeDocument/2006/relationships/slideLayout" Target="/ppt/slideLayouts/slideLayout5.xml" Id="Rf65d49dc58654ae3" /><Relationship Type="http://schemas.openxmlformats.org/officeDocument/2006/relationships/slideLayout" Target="/ppt/slideLayouts/slideLayout6.xml" Id="Rac8a0cd22cec49f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a8fda126cc94744"/>
    <p:sldLayoutId xmlns:r="http://schemas.openxmlformats.org/officeDocument/2006/relationships" id="2147483650" r:id="R80d318dfeca94da4"/>
    <p:sldLayoutId xmlns:r="http://schemas.openxmlformats.org/officeDocument/2006/relationships" id="2147483651" r:id="Rf79ae3ccf9074e93"/>
    <p:sldLayoutId xmlns:r="http://schemas.openxmlformats.org/officeDocument/2006/relationships" id="2147483652" r:id="R8aa1d66b0bca41c2"/>
    <p:sldLayoutId xmlns:r="http://schemas.openxmlformats.org/officeDocument/2006/relationships" id="2147483653" r:id="Rf65d49dc58654ae3"/>
    <p:sldLayoutId xmlns:r="http://schemas.openxmlformats.org/officeDocument/2006/relationships" id="2147483654" r:id="Rac8a0cd22cec49f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bbb1b506f734794" /><Relationship Type="http://schemas.openxmlformats.org/officeDocument/2006/relationships/notesSlide" Target="/ppt/notesSlides/notesSlide1.xml" Id="R1404e5d3776c47f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520cbccfa654661" /><Relationship Type="http://schemas.openxmlformats.org/officeDocument/2006/relationships/image" Target="/ppt/media/image.png" Id="R136d532edccb4316" /><Relationship Type="http://schemas.openxmlformats.org/officeDocument/2006/relationships/image" Target="/ppt/media/image.svg" Id="R6d4e4889124d49bd" /><Relationship Type="http://schemas.openxmlformats.org/officeDocument/2006/relationships/notesSlide" Target="/ppt/notesSlides/notesSlide2.xml" Id="Rae10e822e3754de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7d9556c2924595" /><Relationship Type="http://schemas.openxmlformats.org/officeDocument/2006/relationships/image" Target="/ppt/media/image2.png" Id="R6e400d7f211940cf" /><Relationship Type="http://schemas.openxmlformats.org/officeDocument/2006/relationships/image" Target="/ppt/media/image2.svg" Id="R79b32d9fa8f0478a" /><Relationship Type="http://schemas.openxmlformats.org/officeDocument/2006/relationships/notesSlide" Target="/ppt/notesSlides/notesSlide3.xml" Id="Raa6181fb467a408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adaffcfdf464980" /><Relationship Type="http://schemas.openxmlformats.org/officeDocument/2006/relationships/image" Target="/ppt/media/image3.png" Id="R652d235e60bf444d" /><Relationship Type="http://schemas.openxmlformats.org/officeDocument/2006/relationships/image" Target="/ppt/media/image3.svg" Id="Rea144a42dccf492e" /><Relationship Type="http://schemas.openxmlformats.org/officeDocument/2006/relationships/notesSlide" Target="/ppt/notesSlides/notesSlide4.xml" Id="Rc1b365d9055e47c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33900b0d3a24693" /><Relationship Type="http://schemas.openxmlformats.org/officeDocument/2006/relationships/image" Target="/ppt/media/image4.png" Id="Rad6d3e6109f940ca" /><Relationship Type="http://schemas.openxmlformats.org/officeDocument/2006/relationships/image" Target="/ppt/media/image4.svg" Id="R9f69a75df2b64d73" /><Relationship Type="http://schemas.openxmlformats.org/officeDocument/2006/relationships/chart" Target="/ppt/slides/charts/chart1.xml" Id="R71894e7186c14b16" /><Relationship Type="http://schemas.openxmlformats.org/officeDocument/2006/relationships/notesSlide" Target="/ppt/notesSlides/notesSlide5.xml" Id="R66a0d28f4265417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8fcb40e8b534e76" /><Relationship Type="http://schemas.openxmlformats.org/officeDocument/2006/relationships/image" Target="/ppt/media/image5.png" Id="R29d77a746bbf48cd" /><Relationship Type="http://schemas.openxmlformats.org/officeDocument/2006/relationships/image" Target="/ppt/media/image5.svg" Id="R801d85793fc24b2a" /><Relationship Type="http://schemas.openxmlformats.org/officeDocument/2006/relationships/notesSlide" Target="/ppt/notesSlides/notesSlide6.xml" Id="Rc30d10faa6084ac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8e5156213ae40ae" /><Relationship Type="http://schemas.openxmlformats.org/officeDocument/2006/relationships/image" Target="/ppt/media/image6.png" Id="Rfcf73e34a32b4c70" /><Relationship Type="http://schemas.openxmlformats.org/officeDocument/2006/relationships/image" Target="/ppt/media/image6.svg" Id="Re4218eb2c0b6472e" /><Relationship Type="http://schemas.openxmlformats.org/officeDocument/2006/relationships/notesSlide" Target="/ppt/notesSlides/notesSlide7.xml" Id="Rdf804c9f9cfd4e8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345c7829ec40d9" /><Relationship Type="http://schemas.openxmlformats.org/officeDocument/2006/relationships/notesSlide" Target="/ppt/notesSlides/notesSlide8.xml" Id="R636b972cb3ca4e89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BAC aprovado</c:v>
          </c:tx>
          <c:spPr>
            <a:solidFill xmlns:a="http://schemas.openxmlformats.org/drawingml/2006/main">
              <a:srgbClr val="C7AD97"/>
            </a:solidFill>
          </c:spPr>
          <c:invertIfNegative val="0"/>
          <c:cat>
            <c:strRef>
              <c:f>'Chart Data'!$A$2:$A$7</c:f>
              <c:strCache>
                <c:ptCount val="6"/>
                <c:pt idx="0">
                  <c:v>NT-01</c:v>
                </c:pt>
                <c:pt idx="1">
                  <c:v>NT-02</c:v>
                </c:pt>
                <c:pt idx="2">
                  <c:v>NT-03</c:v>
                </c:pt>
                <c:pt idx="3">
                  <c:v>NT-04</c:v>
                </c:pt>
                <c:pt idx="4">
                  <c:v>NT-05</c:v>
                </c:pt>
                <c:pt idx="5">
                  <c:v>NT-06</c:v>
                </c:pt>
              </c:strCache>
            </c:strRef>
          </c:cat>
          <c:val>
            <c:numRef>
              <c:f>'Chart Data'!$B$2:$B$7</c:f>
              <c:numCache>
                <c:formatCode>0.00</c:formatCode>
                <c:ptCount val="6"/>
                <c:pt idx="0">
                  <c:v>2.2</c:v>
                </c:pt>
                <c:pt idx="1">
                  <c:v>2.6</c:v>
                </c:pt>
                <c:pt idx="2">
                  <c:v>1.85</c:v>
                </c:pt>
                <c:pt idx="3">
                  <c:v>1.3</c:v>
                </c:pt>
                <c:pt idx="4">
                  <c:v>1</c:v>
                </c:pt>
                <c:pt idx="5">
                  <c:v>0.9</c:v>
                </c:pt>
              </c:numCache>
            </c:numRef>
          </c:val>
        </c:ser>
        <c:ser>
          <c:idx val="1"/>
          <c:order val="1"/>
          <c:tx>
            <c:v>EAC previsto</c:v>
          </c:tx>
          <c:spPr>
            <a:solidFill xmlns:a="http://schemas.openxmlformats.org/drawingml/2006/main">
              <a:srgbClr val="8C6046"/>
            </a:solidFill>
          </c:spPr>
          <c:invertIfNegative val="0"/>
          <c:cat>
            <c:strRef>
              <c:f>'Chart Data'!$C$2:$C$7</c:f>
              <c:strCache>
                <c:ptCount val="6"/>
                <c:pt idx="0">
                  <c:v>NT-01</c:v>
                </c:pt>
                <c:pt idx="1">
                  <c:v>NT-02</c:v>
                </c:pt>
                <c:pt idx="2">
                  <c:v>NT-03</c:v>
                </c:pt>
                <c:pt idx="3">
                  <c:v>NT-04</c:v>
                </c:pt>
                <c:pt idx="4">
                  <c:v>NT-05</c:v>
                </c:pt>
                <c:pt idx="5">
                  <c:v>NT-06</c:v>
                </c:pt>
              </c:strCache>
            </c:strRef>
          </c:cat>
          <c:val>
            <c:numRef>
              <c:f>'Chart Data'!$D$2:$D$7</c:f>
              <c:numCache>
                <c:formatCode>0.00</c:formatCode>
                <c:ptCount val="6"/>
                <c:pt idx="0">
                  <c:v>2.35</c:v>
                </c:pt>
                <c:pt idx="1">
                  <c:v>2.68</c:v>
                </c:pt>
                <c:pt idx="2">
                  <c:v>1.79</c:v>
                </c:pt>
                <c:pt idx="3">
                  <c:v>1.29</c:v>
                </c:pt>
                <c:pt idx="4">
                  <c:v>0.95</c:v>
                </c:pt>
                <c:pt idx="5">
                  <c:v>0.96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DejaVu Sans"/>
                  <a:ea typeface="DejaVu Sans"/>
                  <a:cs typeface="DejaVu San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6374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66666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ED8D0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latin typeface="DejaVu Sans"/>
                    <a:ea typeface="DejaVu Sans"/>
                    <a:cs typeface="DejaVu Sans"/>
                  </a:rPr>
                  <a:t>R$ milhões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latin typeface="DejaVu Sans"/>
                  <a:ea typeface="DejaVu Sans"/>
                  <a:cs typeface="DejaVu Sans"/>
                </a:defRPr>
              </a:pPr>
            </a:p>
          </c:txPr>
        </c:title>
        <c:numFmt formatCode="0.0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66666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50112"/>
        <c:crossBetween val="between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725">
              <a:latin typeface="DejaVu Sans"/>
              <a:ea typeface="DejaVu Sans"/>
              <a:cs typeface="DejaVu Sans"/>
            </a:defRPr>
          </a:pPr>
        </a:p>
      </c:txPr>
    </c:legend>
    <c:plotVisOnly val="1"/>
  </c:chart>
  <c:spPr>
    <a:noFill xmlns:a="http://schemas.openxmlformats.org/drawingml/2006/main"/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5FC81A-DC78-45B7-971E-B78C91A7E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AD5DB4-C9E7-424A-92AD-3FE6E9F14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904875"/>
            <a:ext cx="13144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NT PROJECT INTELLIGENCE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AE85AD-37D6-46B1-8B38-9FF94604E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28875"/>
            <a:ext cx="129540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PMO as a Service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FDC4B1-BEA3-4E6D-95B4-B6406F756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095875"/>
            <a:ext cx="12573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Uma rotina de governança para a liderança acompanhar a carteira.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1061D3-A303-479F-AA50-65298D741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7429500"/>
            <a:ext cx="1238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CONSULTORIA EXECUTIVA</a:t>
            </a:r>
          </a:p>
        </p:txBody>
      </p:sp>
    </p:spTree>
    <p:extLst>
      <p:ext uri="{BB962C8B-B14F-4D97-AF65-F5344CB8AC3E}">
        <p14:creationId xmlns:p14="http://schemas.microsoft.com/office/powerpoint/2010/main" val="10917788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25A59D-225A-4B15-8CC8-BFDBA1AD532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6d532edccb4316">
            <a:extLst>
              <a:ext uri="{96DAC541-7B7A-43D3-8B79-37D633B846F1}">
                <asvg:svgBlip xmlns:asvg="http://schemas.microsoft.com/office/drawing/2016/SVG/main" r:embed="R6d4e4889124d49b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EA5B72-05BD-44EA-89D2-F6E58ADA2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0C019F-9FB5-4A5B-8A5D-A97864932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Quando contratar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31DC6F-E492-40B9-941A-537D07F89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85750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F7E806-809A-4765-87C1-9C76DDCAF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857500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Projetos competem por recursos sem uma prioridade comum.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B3597E-CB7E-4F0C-9204-D339AAA98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97192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38EC5A-1352-434B-ADC5-B084E51D0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971925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 equipe produz relatórios, mas as decisões continuam pendentes.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15FAE0-D744-4631-8B19-4F80BEE58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8635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355573-C11C-4085-A313-1997D2049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086350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O acompanhamento depende de pessoas e padrões diferentes.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DBB652-2687-4692-ADD1-51F19F8DC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20077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FBA5BF-A8ED-4E8D-A620-752C2D973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6200775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 empresa precisa de estrutura executiva com capacidade delimitada.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246D80-882D-4C58-A5F5-1D409B111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O diagnóstico confirma quais dessas necessidades existem na empresa.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B681EC-8171-442F-AF10-594B90339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65705136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EE74E4-5C7B-4EEB-A5FD-506D9C52D6B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400d7f211940cf">
            <a:extLst>
              <a:ext uri="{96DAC541-7B7A-43D3-8B79-37D633B846F1}">
                <asvg:svgBlip xmlns:asvg="http://schemas.microsoft.com/office/drawing/2016/SVG/main" r:embed="R79b32d9fa8f0478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75D660-092F-4B9C-90B4-8CA002C35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59F37B-110A-4EF7-95EA-7BE0085AE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Escopo do serviço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1A00E4-6830-4C29-A578-6A39066FA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6860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Estrutura de governança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8B7E03-B07D-4EDA-83BE-9F90ACFA5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6860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Sponsor, responsabilidades, ritos e escaladas de decisão.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CD92F8-91F1-41C7-A0D0-610B61587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8671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Carteira e prioridades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2AC23E-18A8-45B5-A746-4DC951645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8671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Visão consolidada de prazo, custo, escopo e risco.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46FB39-0DB4-4EFA-A836-2115D3068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482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Rotina de acompanhamento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89B65D-D0D3-4F25-BF80-B16CC6BDA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0482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Atualização dos indicadores e reunião executiva.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2B228C-9235-4D21-AFBC-7298985A9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2293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Gestão de mudanças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7F52FD-CF0A-41BE-82BA-40A3F0E65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62293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Registro, impacto, aprovação e atualização da baseline.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2DD456-4F14-4B36-939C-E04A987FB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Escopo, quantidade de projetos, horas e responsabilidades constam na proposta.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9C3F22-7D14-4D29-88CD-1BC89EF0B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16532963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EC7718-4E46-44BD-B129-C2F845B93A1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2d235e60bf444d">
            <a:extLst>
              <a:ext uri="{96DAC541-7B7A-43D3-8B79-37D633B846F1}">
                <asvg:svgBlip xmlns:asvg="http://schemas.microsoft.com/office/drawing/2016/SVG/main" r:embed="Rea144a42dccf492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614706-5788-48FD-8DBD-4F41CF341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5977B6-EDFB-4351-B114-09F5BB329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Entregáveis e critérios de aceite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4E599B-6FE4-4EA8-91CA-A4D4D886852D}"/>
              </a:ext>
            </a:extLst>
          </p:cNvPr>
          <p:cNvGraphicFramePr/>
          <p:nvPr/>
        </p:nvGraphicFramePr>
        <p:xfrm>
          <a:off xmlns:a="http://schemas.openxmlformats.org/drawingml/2006/main" x="904875" y="2762250"/>
          <a:ext xmlns:a="http://schemas.openxmlformats.org/drawingml/2006/main" cx="133350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905250"/>
                <a:gridCol w="5143500"/>
                <a:gridCol w="4286250"/>
              </a:tblGrid>
              <a:tr h="8382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Entregável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Conteúdo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Aceite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Modelo de governança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Papéis, cadência e fluxo decisório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Sponsor valida responsabilidades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Painel do portfólio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Indicadores e data de corte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Conciliação das fontes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Registro de decisões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Responsável, impacto e prazo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Decisões aceitas pelo aprovador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Relatório mensal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Tendências e ações prioritárias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Revisão com a liderança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2F8BF5-D157-47F5-8AD5-6FB58245C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A proposta define quem aprova cada entrega e o prazo para a validação.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9C8970-92F0-4E43-8D99-54E2E8353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203204727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CF7790-AA82-4A87-ABA8-0ED4C258732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6d3e6109f940ca">
            <a:extLst>
              <a:ext uri="{96DAC541-7B7A-43D3-8B79-37D633B846F1}">
                <asvg:svgBlip xmlns:asvg="http://schemas.microsoft.com/office/drawing/2016/SVG/main" r:embed="R9f69a75df2b64d7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C7CD90-A327-4E30-9744-834676CC0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379ED7-D324-4148-A415-097FE35AB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Leitura executiva dos indicadores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E3022F-6C18-42E1-95DB-EDFD39DE1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457450"/>
            <a:ext cx="1333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Projetos de referência / corte 01.10.2026</a:t>
            </a:r>
          </a:p>
        </p:txBody>
      </p:sp>
      <p:graphicFrame>
        <p:nvGraphicFramePr>
          <p:cNvPr id="5" name="Chart">
            <a:extLst xmlns:a="http://schemas.openxmlformats.org/drawingml/2006/main">
              <a:ext uri="{FF2B5EF4-FFF2-40B4-BE49-F238E27FC236}">
                <a16:creationId xmlns:a16="http://schemas.microsoft.com/office/drawing/2014/main" id="{62383F95-2881-4C48-8F27-D6A40DAFDB42}"/>
              </a:ext>
            </a:extLst>
          </p:cNvPr>
          <p:cNvGraphicFramePr/>
          <p:nvPr/>
        </p:nvGraphicFramePr>
        <p:xfrm>
          <a:off xmlns:a="http://schemas.openxmlformats.org/drawingml/2006/main" x="904875" y="3238500"/>
          <a:ext xmlns:a="http://schemas.openxmlformats.org/drawingml/2006/main" cx="13239750" cy="3619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71894e7186c14b16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F182FD-0F9D-438D-879F-A68AB245B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058025"/>
            <a:ext cx="13335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Revalidar os projetos com previsão acima do orçamento e direcionar o comitê para os desvios de maior impacto.</a:t>
            </a:r>
          </a:p>
        </p:txBody>
      </p:sp>
    </p:spTree>
    <p:extLst>
      <p:ext uri="{BB962C8B-B14F-4D97-AF65-F5344CB8AC3E}">
        <p14:creationId xmlns:p14="http://schemas.microsoft.com/office/powerpoint/2010/main" val="11819208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C836D0-D0E9-4F2C-94E9-AF29BA0B730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d77a746bbf48cd">
            <a:extLst>
              <a:ext uri="{96DAC541-7B7A-43D3-8B79-37D633B846F1}">
                <asvg:svgBlip xmlns:asvg="http://schemas.microsoft.com/office/drawing/2016/SVG/main" r:embed="R801d85793fc24b2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B06726-6A8C-451A-AAEA-50EDC0E99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AE5616-2B6E-4526-BD20-1E37D119F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Jornada de contratação e entrega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F7A91E-133A-4FA4-A114-3E22824FB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71462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E0B09D-8B81-41B3-BC4F-BFAC94055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714625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Diagnóstico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A80AFB-52AF-441B-8CC4-B0029ACC3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714625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Definição dos projetos e da maturidade atual.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96EE37-E6EE-4455-80C6-CD413921A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88620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DB39A0-2D8F-4232-8767-78008C271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886200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Estruturação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9E8E76-FEC7-4FAE-A4A9-CD77BB3FC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886200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Padrões, permissões e responsabilidades.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56E4F4-DE96-4CA2-897E-4248BA97F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5777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A9B42C-452C-4B65-847F-249A49E0C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057775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Operação mensal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9804F6-62F2-4B05-AFC5-3BE15BA60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5057775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Atualização, reunião e acompanhamento das decisões.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620DB9-0998-4B2F-AEF1-92AE19C65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22935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B22591-B851-4385-B46A-052E95FDA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6229350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Revisão do serviço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8234DE-272F-4F32-87C6-EACC5B26A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229350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Avaliação de capacidade e necessidade de expansão.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3ED1D5-6A8B-4506-B408-FD75CDB93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Prazos propostos dependem dos dados, dos acessos e da disponibilidade do cliente.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D68E06-9BE5-46B4-BE78-CE43066FC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18380554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8364B0-AEFD-49D9-A339-4089445D025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f73e34a32b4c70">
            <a:extLst>
              <a:ext uri="{96DAC541-7B7A-43D3-8B79-37D633B846F1}">
                <asvg:svgBlip xmlns:asvg="http://schemas.microsoft.com/office/drawing/2016/SVG/main" r:embed="Re4218eb2c0b6472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7CF4F5-A157-4548-8304-55E74B532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0C25AA-3C06-40C3-9CD8-BE91D271E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Investimento e condições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207A59-BA04-4288-8907-981E797ED06A}"/>
              </a:ext>
            </a:extLst>
          </p:cNvPr>
          <p:cNvGraphicFramePr/>
          <p:nvPr/>
        </p:nvGraphicFramePr>
        <p:xfrm>
          <a:off xmlns:a="http://schemas.openxmlformats.org/drawingml/2006/main" x="904875" y="2762250"/>
          <a:ext xmlns:a="http://schemas.openxmlformats.org/drawingml/2006/main" cx="13335000" cy="2905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76625"/>
                <a:gridCol w="3429000"/>
                <a:gridCol w="6429375"/>
              </a:tblGrid>
              <a:tr h="1452563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Modalidade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Investimento proposto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Limites e dimensionamento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</a:tr>
              <a:tr h="1452563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Escopo personalizado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Sob consulta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Projetos, horas, fontes e integrações conforme diagnóstico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5F81A1-1ACD-4B2F-8E49-63F59A903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000750"/>
            <a:ext cx="13335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Condições e marcos definidos na proposta personalizada. Consultoria e software têm contratação independente.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915B86-1B15-4648-8757-D738889F3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Valores de referência para revisão. Adicionais e condições finais constam na proposta.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B72C62-ED1F-4FC0-8255-81B8FA1D5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108371560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2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43940D-7058-4CA0-B0A5-AE7ACF299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2312F7-5016-428A-94C6-C88F2433C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1285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Próximo passo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BB0820-1413-4B54-BF12-3AEFF865D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571750"/>
            <a:ext cx="13144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Uma conversa sobre o contexto,</a:t>
            </a:r>
          </a:p>
          <a:p xmlns:a="http://schemas.openxmlformats.org/drawingml/2006/main">
            <a: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 prioridade e o resultado esperado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7FF11D-3C30-46D5-8B91-10468DBF9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657725"/>
            <a:ext cx="1314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Nathaly Teles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2D77BE-5993-49BC-BD2E-97A6A2B17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12858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Engenheira de Produção e Administradora</a:t>
            </a:r>
          </a:p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MBA em Gestão de Projetos pela FGV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EA82AE-BEF6-4FAD-9A5C-B94088B35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6858000"/>
            <a:ext cx="13144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(11) 92590-2901 | nathalyteles29@icloud.com</a:t>
            </a:r>
          </a:p>
        </p:txBody>
      </p:sp>
    </p:spTree>
    <p:extLst>
      <p:ext uri="{BB962C8B-B14F-4D97-AF65-F5344CB8AC3E}">
        <p14:creationId xmlns:p14="http://schemas.microsoft.com/office/powerpoint/2010/main" val="155776060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2026-10-21T01:19:08.6860000Z</dcterms:created>
  <dcterms:modified xsi:type="dcterms:W3CDTF">2026-10-21T01:19:08.6860000Z</dcterms:modified>
</coreProperties>
</file>