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1ac0f36b6fc495b" /><Relationship Type="http://schemas.openxmlformats.org/officeDocument/2006/relationships/extended-properties" Target="/docProps/app.xml" Id="R1f2a5ef2de11488f" /><Relationship Type="http://schemas.openxmlformats.org/officeDocument/2006/relationships/officeDocument" Target="/ppt/presentation.xml" Id="R5c0346e6307f4fd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e4e819e2d6f4df7"/>
  </p:sldMasterIdLst>
  <p:notesMasterIdLst>
    <p:notesMasterId xmlns:r="http://schemas.openxmlformats.org/officeDocument/2006/relationships" r:id="R24505a83977f4b78"/>
  </p:notesMasterIdLst>
  <p:sldIdLst>
    <p:sldId xmlns:r="http://schemas.openxmlformats.org/officeDocument/2006/relationships" id="256" r:id="Rb76a62d8e2774d74"/>
    <p:sldId xmlns:r="http://schemas.openxmlformats.org/officeDocument/2006/relationships" id="257" r:id="R73db9a3f5c5a4010"/>
    <p:sldId xmlns:r="http://schemas.openxmlformats.org/officeDocument/2006/relationships" id="258" r:id="R274226be000a4f54"/>
    <p:sldId xmlns:r="http://schemas.openxmlformats.org/officeDocument/2006/relationships" id="259" r:id="R8e5593d64fb2419a"/>
    <p:sldId xmlns:r="http://schemas.openxmlformats.org/officeDocument/2006/relationships" id="260" r:id="Rbb1213544d624a7a"/>
    <p:sldId xmlns:r="http://schemas.openxmlformats.org/officeDocument/2006/relationships" id="261" r:id="Raf6232ad4c5847c2"/>
    <p:sldId xmlns:r="http://schemas.openxmlformats.org/officeDocument/2006/relationships" id="262" r:id="Rbe77ae2abbc24cf0"/>
    <p:sldId xmlns:r="http://schemas.openxmlformats.org/officeDocument/2006/relationships" id="263" r:id="R9d160ba45f5b443c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59b51cab1ed46cc" /><Relationship Type="http://schemas.openxmlformats.org/officeDocument/2006/relationships/slideMaster" Target="/ppt/slideMasters/slideMaster1.xml" Id="R5e4e819e2d6f4df7" /><Relationship Type="http://schemas.openxmlformats.org/officeDocument/2006/relationships/notesMaster" Target="/ppt/notesMasters/notesMaster1.xml" Id="R24505a83977f4b78" /><Relationship Type="http://schemas.openxmlformats.org/officeDocument/2006/relationships/presProps" Target="/ppt/presProps.xml" Id="R8f42896af38f45ee" /><Relationship Type="http://schemas.openxmlformats.org/officeDocument/2006/relationships/tableStyles" Target="/ppt/tableStyles.xml" Id="R258a510c2f004ad2" /><Relationship Type="http://schemas.openxmlformats.org/officeDocument/2006/relationships/slide" Target="/ppt/slides/slide1.xml" Id="Rb76a62d8e2774d74" /><Relationship Type="http://schemas.openxmlformats.org/officeDocument/2006/relationships/slide" Target="/ppt/slides/slide2.xml" Id="R73db9a3f5c5a4010" /><Relationship Type="http://schemas.openxmlformats.org/officeDocument/2006/relationships/slide" Target="/ppt/slides/slide3.xml" Id="R274226be000a4f54" /><Relationship Type="http://schemas.openxmlformats.org/officeDocument/2006/relationships/slide" Target="/ppt/slides/slide4.xml" Id="R8e5593d64fb2419a" /><Relationship Type="http://schemas.openxmlformats.org/officeDocument/2006/relationships/slide" Target="/ppt/slides/slide5.xml" Id="Rbb1213544d624a7a" /><Relationship Type="http://schemas.openxmlformats.org/officeDocument/2006/relationships/slide" Target="/ppt/slides/slide6.xml" Id="Raf6232ad4c5847c2" /><Relationship Type="http://schemas.openxmlformats.org/officeDocument/2006/relationships/slide" Target="/ppt/slides/slide7.xml" Id="Rbe77ae2abbc24cf0" /><Relationship Type="http://schemas.openxmlformats.org/officeDocument/2006/relationships/slide" Target="/ppt/slides/slide8.xml" Id="R9d160ba45f5b443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8c97ff53fe842b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329ea1c589b4492" /><Relationship Type="http://schemas.openxmlformats.org/officeDocument/2006/relationships/notesMaster" Target="/ppt/notesMasters/notesMaster1.xml" Id="R04d42a0be6a9491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6c88eb8c0fd4d1f" /><Relationship Type="http://schemas.openxmlformats.org/officeDocument/2006/relationships/notesMaster" Target="/ppt/notesMasters/notesMaster1.xml" Id="R7af41a737e73401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47583e495a94f8d" /><Relationship Type="http://schemas.openxmlformats.org/officeDocument/2006/relationships/notesMaster" Target="/ppt/notesMasters/notesMaster1.xml" Id="R8243463380bc4b3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2cb0bec8c4c48f9" /><Relationship Type="http://schemas.openxmlformats.org/officeDocument/2006/relationships/notesMaster" Target="/ppt/notesMasters/notesMaster1.xml" Id="R27574135a0ed467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d102b20973a4982" /><Relationship Type="http://schemas.openxmlformats.org/officeDocument/2006/relationships/notesMaster" Target="/ppt/notesMasters/notesMaster1.xml" Id="R76d0a6cf1ada4a6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0fa83ed5abf4ee7" /><Relationship Type="http://schemas.openxmlformats.org/officeDocument/2006/relationships/notesMaster" Target="/ppt/notesMasters/notesMaster1.xml" Id="R4a1199b07699455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5365b8e799745ca" /><Relationship Type="http://schemas.openxmlformats.org/officeDocument/2006/relationships/notesMaster" Target="/ppt/notesMasters/notesMaster1.xml" Id="R8b11ff4628a3489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644f982a0214f1f" /><Relationship Type="http://schemas.openxmlformats.org/officeDocument/2006/relationships/notesMaster" Target="/ppt/notesMasters/notesMaster1.xml" Id="Rafba3ad1d8814de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Apresentação comercial específica do serviço NT. Condições propostas para avaliação. Não representa contratação nem ativação de integrações.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Situações de contratação, sem afirmar fatos não verificados sobre um prospect.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NT_Reference_Projects.json, portfólio de referência NT de seis projetos, corte 2026-10-01. Valores demonstram controles, não clientes ou resultados históricos. AC é custo realizado do cenário, ETC é estimativa, EAC = AC + ETC. SPI = EV/PV. Custos comprometidos não são novamente somados a ETC.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Preços conhecidos do modelo NT: diagnóstico2000, PMO3500/5000/7500, SaaS149/399/899. Demais serviços sob proposta. Percentuais de entrada e marcos são opções de negociação, não contratos vigentes.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Dados de contato e formação fornecidos pela fundadora. Sua trajetória inclui mais de10anos em empresas nacionais e multinacionais e projetos de atéR$356milhões. Não afirma certificação PMP ou vínculo institucional com PMI.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50c0b4aa9cd44c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33706eb84d648a4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f772fc76912467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f57550cbcce423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9168ed5ff25415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49715c6fbda44b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18A6703-D487-453F-B074-F1702ED2D19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238500"/>
            <a:ext cx="12192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D9E8EC64-6BC2-4162-A17E-ADE5124F6DE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286000" y="471487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66A9DB51-5FC9-439F-B0CF-347E1805E7F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571875"/>
            <a:ext cx="12192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388E465-4134-49D4-A2DA-5046E05ED5C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46209E4-5C77-436E-AF7C-1D6216D3449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13525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4B02A9BE-97DE-4A5B-881D-69194CDDA96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B1B1043-F49C-41F6-AD10-2E52B172B08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E8DA5CBE-ED41-4F39-9F5B-21A6998A31C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096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7380B07-EE9C-452A-AD2A-7925F4E174A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D90E7DF-85C0-443D-8AC5-92E3A82E4CC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9d4886f913c4ee5" /><Relationship Type="http://schemas.openxmlformats.org/officeDocument/2006/relationships/slideLayout" Target="/ppt/slideLayouts/slideLayout1.xml" Id="R76740b3eb5f7443c" /><Relationship Type="http://schemas.openxmlformats.org/officeDocument/2006/relationships/slideLayout" Target="/ppt/slideLayouts/slideLayout2.xml" Id="Rc0fde4f49ef34d07" /><Relationship Type="http://schemas.openxmlformats.org/officeDocument/2006/relationships/slideLayout" Target="/ppt/slideLayouts/slideLayout3.xml" Id="R232cc895baed4f90" /><Relationship Type="http://schemas.openxmlformats.org/officeDocument/2006/relationships/slideLayout" Target="/ppt/slideLayouts/slideLayout4.xml" Id="R51281aafe30c47f9" /><Relationship Type="http://schemas.openxmlformats.org/officeDocument/2006/relationships/slideLayout" Target="/ppt/slideLayouts/slideLayout5.xml" Id="Rf666a2837ea74749" /><Relationship Type="http://schemas.openxmlformats.org/officeDocument/2006/relationships/slideLayout" Target="/ppt/slideLayouts/slideLayout6.xml" Id="Rb5f2d5883d78461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6740b3eb5f7443c"/>
    <p:sldLayoutId xmlns:r="http://schemas.openxmlformats.org/officeDocument/2006/relationships" id="2147483650" r:id="Rc0fde4f49ef34d07"/>
    <p:sldLayoutId xmlns:r="http://schemas.openxmlformats.org/officeDocument/2006/relationships" id="2147483651" r:id="R232cc895baed4f90"/>
    <p:sldLayoutId xmlns:r="http://schemas.openxmlformats.org/officeDocument/2006/relationships" id="2147483652" r:id="R51281aafe30c47f9"/>
    <p:sldLayoutId xmlns:r="http://schemas.openxmlformats.org/officeDocument/2006/relationships" id="2147483653" r:id="Rf666a2837ea74749"/>
    <p:sldLayoutId xmlns:r="http://schemas.openxmlformats.org/officeDocument/2006/relationships" id="2147483654" r:id="Rb5f2d5883d78461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f28b61fcb9b4133" /><Relationship Type="http://schemas.openxmlformats.org/officeDocument/2006/relationships/notesSlide" Target="/ppt/notesSlides/notesSlide1.xml" Id="R920499e7705d4da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44799f8e04548e1" /><Relationship Type="http://schemas.openxmlformats.org/officeDocument/2006/relationships/image" Target="/ppt/media/image.png" Id="Rff08bf0a1fd24ea3" /><Relationship Type="http://schemas.openxmlformats.org/officeDocument/2006/relationships/image" Target="/ppt/media/image.svg" Id="Rf4d4286d56a94303" /><Relationship Type="http://schemas.openxmlformats.org/officeDocument/2006/relationships/notesSlide" Target="/ppt/notesSlides/notesSlide2.xml" Id="R79edde81c477476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113819a978b4ee2" /><Relationship Type="http://schemas.openxmlformats.org/officeDocument/2006/relationships/image" Target="/ppt/media/image2.png" Id="Rc092e74aac4a4bff" /><Relationship Type="http://schemas.openxmlformats.org/officeDocument/2006/relationships/image" Target="/ppt/media/image2.svg" Id="R77313e026cd249a0" /><Relationship Type="http://schemas.openxmlformats.org/officeDocument/2006/relationships/notesSlide" Target="/ppt/notesSlides/notesSlide3.xml" Id="R57b8cd6e402e438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1a015ebbe444305" /><Relationship Type="http://schemas.openxmlformats.org/officeDocument/2006/relationships/image" Target="/ppt/media/image3.png" Id="R67e28bb4ba684f20" /><Relationship Type="http://schemas.openxmlformats.org/officeDocument/2006/relationships/image" Target="/ppt/media/image3.svg" Id="Ra2991b9679194d1a" /><Relationship Type="http://schemas.openxmlformats.org/officeDocument/2006/relationships/notesSlide" Target="/ppt/notesSlides/notesSlide4.xml" Id="R56302946a3aa48a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9c1c40f413b4519" /><Relationship Type="http://schemas.openxmlformats.org/officeDocument/2006/relationships/image" Target="/ppt/media/image4.png" Id="R30a26ace4b064ea1" /><Relationship Type="http://schemas.openxmlformats.org/officeDocument/2006/relationships/image" Target="/ppt/media/image4.svg" Id="Racb061bce4544665" /><Relationship Type="http://schemas.openxmlformats.org/officeDocument/2006/relationships/chart" Target="/ppt/slides/charts/chart1.xml" Id="R31ecf4ae0c0f45c7" /><Relationship Type="http://schemas.openxmlformats.org/officeDocument/2006/relationships/notesSlide" Target="/ppt/notesSlides/notesSlide5.xml" Id="R56b1b643d8e94a2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ff1d107cefc42ee" /><Relationship Type="http://schemas.openxmlformats.org/officeDocument/2006/relationships/image" Target="/ppt/media/image5.png" Id="Rbfa68df7b1c344ef" /><Relationship Type="http://schemas.openxmlformats.org/officeDocument/2006/relationships/image" Target="/ppt/media/image5.svg" Id="R134b1ba44fd94382" /><Relationship Type="http://schemas.openxmlformats.org/officeDocument/2006/relationships/notesSlide" Target="/ppt/notesSlides/notesSlide6.xml" Id="Rbfd6d71e36ef47f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75ca46605644bb9" /><Relationship Type="http://schemas.openxmlformats.org/officeDocument/2006/relationships/image" Target="/ppt/media/image6.png" Id="R4257e204b21044a9" /><Relationship Type="http://schemas.openxmlformats.org/officeDocument/2006/relationships/image" Target="/ppt/media/image6.svg" Id="R1b7c7be29c09443b" /><Relationship Type="http://schemas.openxmlformats.org/officeDocument/2006/relationships/notesSlide" Target="/ppt/notesSlides/notesSlide7.xml" Id="Rd6f6185948be416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2b6a673fffb487b" /><Relationship Type="http://schemas.openxmlformats.org/officeDocument/2006/relationships/notesSlide" Target="/ppt/notesSlides/notesSlide8.xml" Id="Recfc4fa62fc64f15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AC realizado</c:v>
          </c:tx>
          <c:spPr>
            <a:solidFill xmlns:a="http://schemas.openxmlformats.org/drawingml/2006/main">
              <a:srgbClr val="1873AD"/>
            </a:solidFill>
          </c:spPr>
          <c:invertIfNegative val="0"/>
          <c:cat>
            <c:strRef>
              <c:f>'Chart Data'!$A$2:$A$4</c:f>
              <c:strCache>
                <c:ptCount val="3"/>
                <c:pt idx="0">
                  <c:v>Industrial</c:v>
                </c:pt>
                <c:pt idx="1">
                  <c:v>ETA</c:v>
                </c:pt>
                <c:pt idx="2">
                  <c:v>ETE</c:v>
                </c:pt>
              </c:strCache>
            </c:strRef>
          </c:cat>
          <c:val>
            <c:numRef>
              <c:f>'Chart Data'!$B$2:$B$4</c:f>
              <c:numCache>
                <c:formatCode>0.00</c:formatCode>
                <c:ptCount val="3"/>
                <c:pt idx="0">
                  <c:v>1.38</c:v>
                </c:pt>
                <c:pt idx="1">
                  <c:v>1.51</c:v>
                </c:pt>
                <c:pt idx="2">
                  <c:v>1.18</c:v>
                </c:pt>
              </c:numCache>
            </c:numRef>
          </c:val>
        </c:ser>
        <c:ser>
          <c:idx val="1"/>
          <c:order val="1"/>
          <c:tx>
            <c:v>ETC previsto</c:v>
          </c:tx>
          <c:spPr>
            <a:solidFill xmlns:a="http://schemas.openxmlformats.org/drawingml/2006/main">
              <a:srgbClr val="C7AD97"/>
            </a:solidFill>
          </c:spPr>
          <c:invertIfNegative val="0"/>
          <c:cat>
            <c:strRef>
              <c:f>'Chart Data'!$C$2:$C$4</c:f>
              <c:strCache>
                <c:ptCount val="3"/>
                <c:pt idx="0">
                  <c:v>Industrial</c:v>
                </c:pt>
                <c:pt idx="1">
                  <c:v>ETA</c:v>
                </c:pt>
                <c:pt idx="2">
                  <c:v>ETE</c:v>
                </c:pt>
              </c:strCache>
            </c:strRef>
          </c:cat>
          <c:val>
            <c:numRef>
              <c:f>'Chart Data'!$D$2:$D$4</c:f>
              <c:numCache>
                <c:formatCode>0.00</c:formatCode>
                <c:ptCount val="3"/>
                <c:pt idx="0">
                  <c:v>0.97</c:v>
                </c:pt>
                <c:pt idx="1">
                  <c:v>1.17</c:v>
                </c:pt>
                <c:pt idx="2">
                  <c:v>0.61</c:v>
                </c:pt>
              </c:numCache>
            </c:numRef>
          </c:val>
        </c:ser>
        <c:ser>
          <c:idx val="2"/>
          <c:order val="2"/>
          <c:tx>
            <c:v>EAC = AC + ETC</c:v>
          </c:tx>
          <c:spPr>
            <a:solidFill xmlns:a="http://schemas.openxmlformats.org/drawingml/2006/main">
              <a:srgbClr val="8C6046"/>
            </a:solidFill>
          </c:spPr>
          <c:invertIfNegative val="0"/>
          <c:cat>
            <c:strRef>
              <c:f>'Chart Data'!$E$2:$E$4</c:f>
              <c:strCache>
                <c:ptCount val="3"/>
                <c:pt idx="0">
                  <c:v>Industrial</c:v>
                </c:pt>
                <c:pt idx="1">
                  <c:v>ETA</c:v>
                </c:pt>
                <c:pt idx="2">
                  <c:v>ETE</c:v>
                </c:pt>
              </c:strCache>
            </c:strRef>
          </c:cat>
          <c:val>
            <c:numRef>
              <c:f>'Chart Data'!$F$2:$F$4</c:f>
              <c:numCache>
                <c:formatCode>0.00</c:formatCode>
                <c:ptCount val="3"/>
                <c:pt idx="0">
                  <c:v>2.35</c:v>
                </c:pt>
                <c:pt idx="1">
                  <c:v>2.68</c:v>
                </c:pt>
                <c:pt idx="2">
                  <c:v>1.79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DejaVu Sans"/>
                  <a:ea typeface="DejaVu Sans"/>
                  <a:cs typeface="DejaVu Sans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637487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666666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72768"/>
      </c:catAx>
      <c:valAx>
        <c:axId val="48672768"/>
        <c:scaling>
          <c:orientation val="minMax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ED8D0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725">
                    <a:latin typeface="DejaVu Sans"/>
                    <a:ea typeface="DejaVu Sans"/>
                    <a:cs typeface="DejaVu Sans"/>
                  </a:rPr>
                  <a:t>R$ milhões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>
                  <a:latin typeface="DejaVu Sans"/>
                  <a:ea typeface="DejaVu Sans"/>
                  <a:cs typeface="DejaVu Sans"/>
                </a:defRPr>
              </a:pPr>
            </a:p>
          </c:txPr>
        </c:title>
        <c:numFmt formatCode="0.0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666666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50112"/>
        <c:crossBetween val="between"/>
      </c:valAx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725">
              <a:latin typeface="DejaVu Sans"/>
              <a:ea typeface="DejaVu Sans"/>
              <a:cs typeface="DejaVu Sans"/>
            </a:defRPr>
          </a:pPr>
        </a:p>
      </c:txPr>
    </c:legend>
    <c:plotVisOnly val="1"/>
  </c:chart>
  <c:spPr>
    <a:noFill xmlns:a="http://schemas.openxmlformats.org/drawingml/2006/main"/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2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48E6D3-2168-49B0-AEE1-7A015D90B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806605-B5E5-4E4A-BC5D-BEB326F04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904875"/>
            <a:ext cx="13144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NT PROJECT INTELLIGENCE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4CB348-235F-47F4-A7E0-AAEC68FC9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428875"/>
            <a:ext cx="1295400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Gestão Financeira</a:t>
            </a:r>
          </a:p>
          <a:p xmlns:a="http://schemas.openxmlformats.org/drawingml/2006/main">
            <a: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de Projetos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11747D-B91D-4B9C-9EDE-7C73A7F6E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095875"/>
            <a:ext cx="12573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Previsão de custo, margem e caixa para decisões antes do fechamento.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6FD984-180B-4BAA-A507-43E58D5BC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7429500"/>
            <a:ext cx="1238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CONSULTORIA EXECUTIVA</a:t>
            </a:r>
          </a:p>
        </p:txBody>
      </p:sp>
    </p:spTree>
    <p:extLst>
      <p:ext uri="{BB962C8B-B14F-4D97-AF65-F5344CB8AC3E}">
        <p14:creationId xmlns:p14="http://schemas.microsoft.com/office/powerpoint/2010/main" val="70037920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D4B11F-3CB1-4BC4-87D7-84F9A657B44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08bf0a1fd24ea3">
            <a:extLst>
              <a:ext uri="{96DAC541-7B7A-43D3-8B79-37D633B846F1}">
                <asvg:svgBlip xmlns:asvg="http://schemas.microsoft.com/office/drawing/2016/SVG/main" r:embed="Rf4d4286d56a94303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97BC0D-302F-4CB2-BA23-5D526BAB7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238793-6465-4F7F-B25C-050B6F9B0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Quando contratar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76FFC1-587A-4A33-AD8D-832DB2A08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857500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FF3CCD-21B7-4C1A-89A7-644414C17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2857500"/>
            <a:ext cx="12001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A receita contratada é confundida com faturamento ou recebimento.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58F7E4-85AA-4CF5-9643-8FBB4D5D9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971925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63A59F-3D8E-442F-B35F-3BB889EAA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3971925"/>
            <a:ext cx="12001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O custo comprometido não aparece no acompanhamento.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C185FB-948F-446B-B75E-0F2B3A12B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086350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0C7B25-72A1-4742-A2F8-BE15C9F34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086350"/>
            <a:ext cx="12001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O projeto avança sem uma estimativa atualizada de conclusão.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5C84B1-2272-4665-9BD0-29CA95A6E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6200775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8D044D-A572-48AD-8D79-17E1557FF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6200775"/>
            <a:ext cx="12001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A empresa conhece o faturamento, mas não a margem do contrato.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E7948F-F5E6-46D9-8DEB-14989A27D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429500"/>
            <a:ext cx="1333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O diagnóstico confirma quais dessas necessidades existem na empresa.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A245DC-F22F-47A3-BFD3-AE972E014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086725"/>
            <a:ext cx="1333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8680493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17755F-0297-4CC8-86DD-BD31AF4136B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92e74aac4a4bff">
            <a:extLst>
              <a:ext uri="{96DAC541-7B7A-43D3-8B79-37D633B846F1}">
                <asvg:svgBlip xmlns:asvg="http://schemas.microsoft.com/office/drawing/2016/SVG/main" r:embed="R77313e026cd249a0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BDA3E3-14FC-4A67-925F-CD152713C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DD606A-06A3-46E5-A11F-9A5B524B0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Escopo do serviço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F467F1-DA22-42ED-A15A-9432A4A90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68605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Estrutura econômica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965522-CE02-42C7-864B-D543AEF60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686050"/>
            <a:ext cx="723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Receita, custos diretos, compromissos e premissas.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556D0A-C316-4551-9F5D-7AD95DF94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86715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Desempenho físico e financeiro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ECC017-25BB-4923-95DF-9476B2EB2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867150"/>
            <a:ext cx="723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PV, EV, AC e indicadores de valor agregado.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CBD905-4B79-4EC7-9085-82FC74988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04825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Previsão de conclusão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1A7DA5-90F9-4C2F-8BF9-A2F900942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5048250"/>
            <a:ext cx="723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ETC, EAC, margem e desvios de orçamento.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AF5FB8-4370-4F32-8D02-161C79A4D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622935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Fluxo de caixa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AC5271-3025-4A8A-96C7-55D38730A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6229350"/>
            <a:ext cx="723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Entradas, saídas e impactos do prazo de pagamento.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98B23E-4B58-4E7D-B471-B03F2853B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429500"/>
            <a:ext cx="1333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Escopo, quantidade de projetos, horas e responsabilidades constam na proposta.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1F5D1D-42C9-4151-A9DD-4F42BBC4E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086725"/>
            <a:ext cx="1333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177132839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414798-1E91-49B1-A408-2747749BAA9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e28bb4ba684f20">
            <a:extLst>
              <a:ext uri="{96DAC541-7B7A-43D3-8B79-37D633B846F1}">
                <asvg:svgBlip xmlns:asvg="http://schemas.microsoft.com/office/drawing/2016/SVG/main" r:embed="Ra2991b9679194d1a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1BF5C6-036F-4B03-ABBD-A2E562C12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A8D7A2-2671-48F9-AE7A-0CF7A22A2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Entregáveis e critérios de aceite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2C06FD-40D9-440A-B818-929D39DD96A5}"/>
              </a:ext>
            </a:extLst>
          </p:cNvPr>
          <p:cNvGraphicFramePr/>
          <p:nvPr/>
        </p:nvGraphicFramePr>
        <p:xfrm>
          <a:off xmlns:a="http://schemas.openxmlformats.org/drawingml/2006/main" x="904875" y="2762250"/>
          <a:ext xmlns:a="http://schemas.openxmlformats.org/drawingml/2006/main" cx="133350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905250"/>
                <a:gridCol w="5143500"/>
                <a:gridCol w="4286250"/>
              </a:tblGrid>
              <a:tr h="83820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Entregável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Conteúdo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Aceite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Modelo econômico do contrato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Receita e base de custos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Conciliação com o financeiro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Controle de EVM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PV, EV, AC, SPI e CPI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Critérios de EV documentados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Previsão de resultado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EAC, VAC e margem projetada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ETC validado pelo responsável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Fluxo de caixa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Previsto e realizado por período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Datas e valores conciliados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9FC8B8-CB70-48A8-A15E-9CBBE1299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429500"/>
            <a:ext cx="1333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A proposta define quem aprova cada entrega e o prazo para a validação.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090F30-018F-4B20-8622-D085A5E64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086725"/>
            <a:ext cx="1333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65412776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0AEC40-C378-45B2-B3C4-A350CF9F029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a26ace4b064ea1">
            <a:extLst>
              <a:ext uri="{96DAC541-7B7A-43D3-8B79-37D633B846F1}">
                <asvg:svgBlip xmlns:asvg="http://schemas.microsoft.com/office/drawing/2016/SVG/main" r:embed="Racb061bce4544665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17E45B-CDEE-470E-9348-68801869F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901BA7-DDE3-4A05-A129-A25C8FF48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Leitura executiva dos indicadores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E8CD58-C235-4AE2-9DAE-B8647C078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457450"/>
            <a:ext cx="13335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Projetos de referência / corte 01.10.2026</a:t>
            </a:r>
          </a:p>
        </p:txBody>
      </p:sp>
      <p:graphicFrame>
        <p:nvGraphicFramePr>
          <p:cNvPr id="5" name="Chart">
            <a:extLst xmlns:a="http://schemas.openxmlformats.org/drawingml/2006/main">
              <a:ext uri="{FF2B5EF4-FFF2-40B4-BE49-F238E27FC236}">
                <a16:creationId xmlns:a16="http://schemas.microsoft.com/office/drawing/2014/main" id="{343DD411-B945-4002-81B4-AED3A59D77DE}"/>
              </a:ext>
            </a:extLst>
          </p:cNvPr>
          <p:cNvGraphicFramePr/>
          <p:nvPr/>
        </p:nvGraphicFramePr>
        <p:xfrm>
          <a:off xmlns:a="http://schemas.openxmlformats.org/drawingml/2006/main" x="904875" y="3238500"/>
          <a:ext xmlns:a="http://schemas.openxmlformats.org/drawingml/2006/main" cx="13239750" cy="3619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31ecf4ae0c0f45c7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5DBC90-6721-412B-8FB7-8DD6F62C2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058025"/>
            <a:ext cx="13335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EAC acima do BAC reduz a margem projetada. Compromissos já incluídos no ETC não entram novamente no cálculo.</a:t>
            </a:r>
          </a:p>
        </p:txBody>
      </p:sp>
    </p:spTree>
    <p:extLst>
      <p:ext uri="{BB962C8B-B14F-4D97-AF65-F5344CB8AC3E}">
        <p14:creationId xmlns:p14="http://schemas.microsoft.com/office/powerpoint/2010/main" val="72732128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D347EE-B156-4236-A282-A88CBB89CF3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a68df7b1c344ef">
            <a:extLst>
              <a:ext uri="{96DAC541-7B7A-43D3-8B79-37D633B846F1}">
                <asvg:svgBlip xmlns:asvg="http://schemas.microsoft.com/office/drawing/2016/SVG/main" r:embed="R134b1ba44fd94382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31E261-AD6E-4488-9F5B-4259DD949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991788-39F1-42B7-AB00-9E3778C48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Jornada de contratação e entrega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9C0B8B-C092-454A-A08B-700055F53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714625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0DFC7B-76AE-4EA3-90AB-3EC5504C7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2714625"/>
            <a:ext cx="4953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Diagnóstico dos dados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81D1E8-5B0F-4119-8904-7D8AC64C1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714625"/>
            <a:ext cx="6381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Contrato, custos, faturamento e recebimentos.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31EDDF-5FA0-4F0D-9162-8B228811F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886200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29D914-7C78-4086-8624-96AD2A857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3886200"/>
            <a:ext cx="4953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Estruturação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9416E1-8FFA-4D83-97C5-8FB862A1C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886200"/>
            <a:ext cx="6381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Controles e regras de conciliação.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F9BE37-FF77-43D3-BDC0-9493B4E50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057775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7695A8-8E30-4F8F-AF3F-97A3F3F49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057775"/>
            <a:ext cx="4953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Validação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CA8BB0-B799-4D3D-9991-25496A155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5057775"/>
            <a:ext cx="6381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Baseline financeira e responsabilidades.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D5A823-573C-44CF-A2F3-56014690E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6229350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E0E269-D0AD-4CEC-9512-B35813A7D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6229350"/>
            <a:ext cx="4953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Revisão periódica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685DC8-4746-4AEA-A891-2D0DB015B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229350"/>
            <a:ext cx="6381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Atualização de ETC, margem e caixa.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1746E5-30A4-473A-995C-4117AA091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429500"/>
            <a:ext cx="1333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Prazos propostos dependem dos dados, dos acessos e da disponibilidade do cliente.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FCDB17-9A45-4319-BCE6-62C2B37DE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086725"/>
            <a:ext cx="1333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76891244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7848B5-0CCC-4C81-B196-5ABCC3529FD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57e204b21044a9">
            <a:extLst>
              <a:ext uri="{96DAC541-7B7A-43D3-8B79-37D633B846F1}">
                <asvg:svgBlip xmlns:asvg="http://schemas.microsoft.com/office/drawing/2016/SVG/main" r:embed="R1b7c7be29c09443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2DB423-4436-468B-BDEA-A2E68662B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DA2D64-381C-45CC-AA44-AB14C4C81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Investimento e condições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C6D509-4C10-46CF-8978-914FBEB75F23}"/>
              </a:ext>
            </a:extLst>
          </p:cNvPr>
          <p:cNvGraphicFramePr/>
          <p:nvPr/>
        </p:nvGraphicFramePr>
        <p:xfrm>
          <a:off xmlns:a="http://schemas.openxmlformats.org/drawingml/2006/main" x="904875" y="2762250"/>
          <a:ext xmlns:a="http://schemas.openxmlformats.org/drawingml/2006/main" cx="13335000" cy="29051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476625"/>
                <a:gridCol w="3429000"/>
                <a:gridCol w="6429375"/>
              </a:tblGrid>
              <a:tr h="1452563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Modalidade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Investimento proposto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Limites e dimensionamento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</a:tr>
              <a:tr h="1452563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Escopo personalizado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Sob consulta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Projetos, horas, fontes e integrações conforme diagnóstico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10C648-6C3F-4AD4-B9A2-0A941CB90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6000750"/>
            <a:ext cx="13335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Condições e marcos definidos na proposta personalizada. Consultoria e software têm contratação independente.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E5B269-A159-46DA-BB31-832C198A1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429500"/>
            <a:ext cx="1333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Valores de referência para revisão. Adicionais e condições finais constam na proposta.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8F4FC0-F004-4716-A55C-7D602DB84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086725"/>
            <a:ext cx="1333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166528609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2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7890CE-86A2-446D-8B13-C5BA33F1D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631C6E-09BB-4111-831D-4192037A5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285875"/>
            <a:ext cx="12858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Próximo passo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9E8D03-2A48-4CEF-AE15-38D75254C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571750"/>
            <a:ext cx="131445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Uma conversa sobre o contexto,</a:t>
            </a:r>
          </a:p>
          <a:p xmlns:a="http://schemas.openxmlformats.org/drawingml/2006/main">
            <a: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 prioridade e o resultado esperado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60CD40-8A52-44C3-A0F9-C65ABD31B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657725"/>
            <a:ext cx="1314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Nathaly Teles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992E68-D994-44BD-A6C9-C24235D80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128587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Engenheira de Produção e Administradora</a:t>
            </a:r>
          </a:p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MBA em Gestão de Projetos pela FGV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A7ECCC-E7AA-479C-9D46-0E460D98C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6858000"/>
            <a:ext cx="13144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  <a:p xmlns:a="http://schemas.openxmlformats.org/drawingml/2006/main">
            <a: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(11) 92590-2901 | nathalyteles29@icloud.com</a:t>
            </a:r>
          </a:p>
        </p:txBody>
      </p:sp>
    </p:spTree>
    <p:extLst>
      <p:ext uri="{BB962C8B-B14F-4D97-AF65-F5344CB8AC3E}">
        <p14:creationId xmlns:p14="http://schemas.microsoft.com/office/powerpoint/2010/main" val="63683323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2026-10-21T01:19:15.2260000Z</dcterms:created>
  <dcterms:modified xsi:type="dcterms:W3CDTF">2026-10-21T01:19:15.2260000Z</dcterms:modified>
</coreProperties>
</file>