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a94e0340f445af" /><Relationship Type="http://schemas.openxmlformats.org/officeDocument/2006/relationships/extended-properties" Target="/docProps/app.xml" Id="R7d8ac06106464092" /><Relationship Type="http://schemas.openxmlformats.org/officeDocument/2006/relationships/officeDocument" Target="/ppt/presentation.xml" Id="R98d853fc30a74c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c12502f36045f1"/>
  </p:sldMasterIdLst>
  <p:notesMasterIdLst>
    <p:notesMasterId xmlns:r="http://schemas.openxmlformats.org/officeDocument/2006/relationships" r:id="R44599cc23f7a4184"/>
  </p:notesMasterIdLst>
  <p:sldIdLst>
    <p:sldId xmlns:r="http://schemas.openxmlformats.org/officeDocument/2006/relationships" id="256" r:id="R9ebae1634a1c48af"/>
    <p:sldId xmlns:r="http://schemas.openxmlformats.org/officeDocument/2006/relationships" id="257" r:id="R36857d9cb2de4a29"/>
    <p:sldId xmlns:r="http://schemas.openxmlformats.org/officeDocument/2006/relationships" id="258" r:id="R596a8a8f401d4c33"/>
    <p:sldId xmlns:r="http://schemas.openxmlformats.org/officeDocument/2006/relationships" id="259" r:id="Ra42dde1000b74044"/>
    <p:sldId xmlns:r="http://schemas.openxmlformats.org/officeDocument/2006/relationships" id="260" r:id="R1f125eaf38644698"/>
    <p:sldId xmlns:r="http://schemas.openxmlformats.org/officeDocument/2006/relationships" id="261" r:id="Rb3d3ee2b60dc4e7c"/>
    <p:sldId xmlns:r="http://schemas.openxmlformats.org/officeDocument/2006/relationships" id="262" r:id="Rff8ff9c95ec645e4"/>
    <p:sldId xmlns:r="http://schemas.openxmlformats.org/officeDocument/2006/relationships" id="263" r:id="Rad4b60d8ff754c8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af2d43877343b1" /><Relationship Type="http://schemas.openxmlformats.org/officeDocument/2006/relationships/slideMaster" Target="/ppt/slideMasters/slideMaster1.xml" Id="Re0c12502f36045f1" /><Relationship Type="http://schemas.openxmlformats.org/officeDocument/2006/relationships/notesMaster" Target="/ppt/notesMasters/notesMaster1.xml" Id="R44599cc23f7a4184" /><Relationship Type="http://schemas.openxmlformats.org/officeDocument/2006/relationships/presProps" Target="/ppt/presProps.xml" Id="R1b02716c2d144730" /><Relationship Type="http://schemas.openxmlformats.org/officeDocument/2006/relationships/tableStyles" Target="/ppt/tableStyles.xml" Id="Rdf2cc21203a5463e" /><Relationship Type="http://schemas.openxmlformats.org/officeDocument/2006/relationships/slide" Target="/ppt/slides/slide1.xml" Id="R9ebae1634a1c48af" /><Relationship Type="http://schemas.openxmlformats.org/officeDocument/2006/relationships/slide" Target="/ppt/slides/slide2.xml" Id="R36857d9cb2de4a29" /><Relationship Type="http://schemas.openxmlformats.org/officeDocument/2006/relationships/slide" Target="/ppt/slides/slide3.xml" Id="R596a8a8f401d4c33" /><Relationship Type="http://schemas.openxmlformats.org/officeDocument/2006/relationships/slide" Target="/ppt/slides/slide4.xml" Id="Ra42dde1000b74044" /><Relationship Type="http://schemas.openxmlformats.org/officeDocument/2006/relationships/slide" Target="/ppt/slides/slide5.xml" Id="R1f125eaf38644698" /><Relationship Type="http://schemas.openxmlformats.org/officeDocument/2006/relationships/slide" Target="/ppt/slides/slide6.xml" Id="Rb3d3ee2b60dc4e7c" /><Relationship Type="http://schemas.openxmlformats.org/officeDocument/2006/relationships/slide" Target="/ppt/slides/slide7.xml" Id="Rff8ff9c95ec645e4" /><Relationship Type="http://schemas.openxmlformats.org/officeDocument/2006/relationships/slide" Target="/ppt/slides/slide8.xml" Id="Rad4b60d8ff754c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bf6464dae147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13a1eb44814f47" /><Relationship Type="http://schemas.openxmlformats.org/officeDocument/2006/relationships/notesMaster" Target="/ppt/notesMasters/notesMaster1.xml" Id="R3162411a1c124e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3a1d0fb8504ad7" /><Relationship Type="http://schemas.openxmlformats.org/officeDocument/2006/relationships/notesMaster" Target="/ppt/notesMasters/notesMaster1.xml" Id="R599317f5e6f441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9ff7da659447d5" /><Relationship Type="http://schemas.openxmlformats.org/officeDocument/2006/relationships/notesMaster" Target="/ppt/notesMasters/notesMaster1.xml" Id="R64b96b49ff1043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70eef7a6d843be" /><Relationship Type="http://schemas.openxmlformats.org/officeDocument/2006/relationships/notesMaster" Target="/ppt/notesMasters/notesMaster1.xml" Id="R62bc331912d143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28feeb13644327" /><Relationship Type="http://schemas.openxmlformats.org/officeDocument/2006/relationships/notesMaster" Target="/ppt/notesMasters/notesMaster1.xml" Id="Rc5395631023344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f47d15e4464e0f" /><Relationship Type="http://schemas.openxmlformats.org/officeDocument/2006/relationships/notesMaster" Target="/ppt/notesMasters/notesMaster1.xml" Id="R7d53195501d04b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bc6e4ed4e024a64" /><Relationship Type="http://schemas.openxmlformats.org/officeDocument/2006/relationships/notesMaster" Target="/ppt/notesMasters/notesMaster1.xml" Id="R948a8cbc5e4c46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209cbffd25498d" /><Relationship Type="http://schemas.openxmlformats.org/officeDocument/2006/relationships/notesMaster" Target="/ppt/notesMasters/notesMaster1.xml" Id="R85b1f7e5486840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comercial específica do serviço NT. Condições propostas para avaliação. Não representa contratação nem ativação de integrações.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Situações de contratação, sem afirmar fatos não verificados sobre um prospect.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NT_Reference_Projects.json, portfólio de referência NT de seis projetos, corte 2026-10-01. Valores demonstram controles, não clientes ou resultados históricos. AC é custo realizado do cenário, ETC é estimativa, EAC = AC + ETC. SPI = EV/PV. Custos comprometidos não são novamente somados a ETC.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conhecidos do modelo NT: diagnóstico2000, PMO3500/5000/7500, SaaS149/399/899. Demais serviços sob proposta. Percentuais de entrada e marcos são opções de negociação, não contratos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contato e formação fornecidos pela fundadora. Sua trajetória inclui mais de10anos em empresas nacionais e multinacionais e projetos de atéR$356milhões. Não afirma certificação PMP ou vínculo institucional com PMI.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ef78f757d9432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b3db6b7c6149d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7f79beec2e405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535ddf0c22402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ed877848d8471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eb94e6498249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FD6A1D-8A25-4407-8C4B-8E4E347ABF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B6A6B22-6319-4CCE-BAF2-F340F70CBC9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68E76A9-5ED2-43CE-BAD7-A8B038FFF7E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6BD9223-0F07-4598-A07E-C85EAA3DAA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F8A1CA-B258-4CD5-8A99-374F5D7DA60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6FB1690-2CF3-4352-906C-1B03684794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AE8F1EB-4C21-4EF1-ADED-B036B91D61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2F026EF-57F8-4D53-A2E6-4CF96F80EDA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476104-9EE7-4199-B40B-A5FE1B29EA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4140B0F-7F36-43A3-8CE3-AFFF52244D2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f543c7b8f04e89" /><Relationship Type="http://schemas.openxmlformats.org/officeDocument/2006/relationships/slideLayout" Target="/ppt/slideLayouts/slideLayout1.xml" Id="Re22f3e463a394b40" /><Relationship Type="http://schemas.openxmlformats.org/officeDocument/2006/relationships/slideLayout" Target="/ppt/slideLayouts/slideLayout2.xml" Id="R9d67b93408684fdb" /><Relationship Type="http://schemas.openxmlformats.org/officeDocument/2006/relationships/slideLayout" Target="/ppt/slideLayouts/slideLayout3.xml" Id="Rfd5c3fe3086c430b" /><Relationship Type="http://schemas.openxmlformats.org/officeDocument/2006/relationships/slideLayout" Target="/ppt/slideLayouts/slideLayout4.xml" Id="Rd4fcf0022913493a" /><Relationship Type="http://schemas.openxmlformats.org/officeDocument/2006/relationships/slideLayout" Target="/ppt/slideLayouts/slideLayout5.xml" Id="Rd07925863a384b7b" /><Relationship Type="http://schemas.openxmlformats.org/officeDocument/2006/relationships/slideLayout" Target="/ppt/slideLayouts/slideLayout6.xml" Id="R0c98281992734d9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2f3e463a394b40"/>
    <p:sldLayoutId xmlns:r="http://schemas.openxmlformats.org/officeDocument/2006/relationships" id="2147483650" r:id="R9d67b93408684fdb"/>
    <p:sldLayoutId xmlns:r="http://schemas.openxmlformats.org/officeDocument/2006/relationships" id="2147483651" r:id="Rfd5c3fe3086c430b"/>
    <p:sldLayoutId xmlns:r="http://schemas.openxmlformats.org/officeDocument/2006/relationships" id="2147483652" r:id="Rd4fcf0022913493a"/>
    <p:sldLayoutId xmlns:r="http://schemas.openxmlformats.org/officeDocument/2006/relationships" id="2147483653" r:id="Rd07925863a384b7b"/>
    <p:sldLayoutId xmlns:r="http://schemas.openxmlformats.org/officeDocument/2006/relationships" id="2147483654" r:id="R0c98281992734d9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c761d77acd4b88" /><Relationship Type="http://schemas.openxmlformats.org/officeDocument/2006/relationships/notesSlide" Target="/ppt/notesSlides/notesSlide1.xml" Id="R779ce08175b141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e0c54108b54b7a" /><Relationship Type="http://schemas.openxmlformats.org/officeDocument/2006/relationships/image" Target="/ppt/media/image.png" Id="Ra72f1fb404a54274" /><Relationship Type="http://schemas.openxmlformats.org/officeDocument/2006/relationships/image" Target="/ppt/media/image.svg" Id="R4543a402e80b4a99" /><Relationship Type="http://schemas.openxmlformats.org/officeDocument/2006/relationships/notesSlide" Target="/ppt/notesSlides/notesSlide2.xml" Id="R6ff2f985aa3f4a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076d24252848e7" /><Relationship Type="http://schemas.openxmlformats.org/officeDocument/2006/relationships/image" Target="/ppt/media/image2.png" Id="R689e3be0782844fe" /><Relationship Type="http://schemas.openxmlformats.org/officeDocument/2006/relationships/image" Target="/ppt/media/image2.svg" Id="Rafe42dbc26784f9a" /><Relationship Type="http://schemas.openxmlformats.org/officeDocument/2006/relationships/notesSlide" Target="/ppt/notesSlides/notesSlide3.xml" Id="R0ccc33ad89a645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ca0408de7d449a" /><Relationship Type="http://schemas.openxmlformats.org/officeDocument/2006/relationships/image" Target="/ppt/media/image3.png" Id="Rece43aff0aea430a" /><Relationship Type="http://schemas.openxmlformats.org/officeDocument/2006/relationships/image" Target="/ppt/media/image3.svg" Id="R21ceb09db7f24ff3" /><Relationship Type="http://schemas.openxmlformats.org/officeDocument/2006/relationships/notesSlide" Target="/ppt/notesSlides/notesSlide4.xml" Id="Rf6a654f909fe48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38c677d3f64c5c" /><Relationship Type="http://schemas.openxmlformats.org/officeDocument/2006/relationships/image" Target="/ppt/media/image4.png" Id="Re6f80806586d46df" /><Relationship Type="http://schemas.openxmlformats.org/officeDocument/2006/relationships/image" Target="/ppt/media/image4.svg" Id="Ref2457482d6344a8" /><Relationship Type="http://schemas.openxmlformats.org/officeDocument/2006/relationships/chart" Target="/ppt/slides/charts/chart1.xml" Id="Rfcdab6e1bc8441fd" /><Relationship Type="http://schemas.openxmlformats.org/officeDocument/2006/relationships/notesSlide" Target="/ppt/notesSlides/notesSlide5.xml" Id="Rc3d6c8bfb4cb49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49ac5caff74c58" /><Relationship Type="http://schemas.openxmlformats.org/officeDocument/2006/relationships/image" Target="/ppt/media/image5.png" Id="Rfc91ec9eceb0424a" /><Relationship Type="http://schemas.openxmlformats.org/officeDocument/2006/relationships/image" Target="/ppt/media/image5.svg" Id="R1cb32b293f874096" /><Relationship Type="http://schemas.openxmlformats.org/officeDocument/2006/relationships/notesSlide" Target="/ppt/notesSlides/notesSlide6.xml" Id="R3236fbfa789e46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30cf63a9de45ee" /><Relationship Type="http://schemas.openxmlformats.org/officeDocument/2006/relationships/image" Target="/ppt/media/image6.png" Id="R86df477e5eb14ce6" /><Relationship Type="http://schemas.openxmlformats.org/officeDocument/2006/relationships/image" Target="/ppt/media/image6.svg" Id="Rcf6dff6ba5ad4e78" /><Relationship Type="http://schemas.openxmlformats.org/officeDocument/2006/relationships/notesSlide" Target="/ppt/notesSlides/notesSlide7.xml" Id="Re757a805588f41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14b7477c8d48c9" /><Relationship Type="http://schemas.openxmlformats.org/officeDocument/2006/relationships/notesSlide" Target="/ppt/notesSlides/notesSlide8.xml" Id="R0200b90fddff4971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SPI = EV / PV</c:v>
          </c:tx>
          <c:spPr>
            <a:solidFill xmlns:a="http://schemas.openxmlformats.org/drawingml/2006/main">
              <a:srgbClr val="1873AD"/>
            </a:solidFill>
          </c:spPr>
          <c:invertIfNegative val="0"/>
          <c:cat>
            <c:strRef>
              <c:f>'Chart Data'!$A$2:$A$7</c:f>
              <c:strCache>
                <c:ptCount val="6"/>
                <c:pt idx="0">
                  <c:v>NT-01</c:v>
                </c:pt>
                <c:pt idx="1">
                  <c:v>NT-02</c:v>
                </c:pt>
                <c:pt idx="2">
                  <c:v>NT-03</c:v>
                </c:pt>
                <c:pt idx="3">
                  <c:v>NT-04</c:v>
                </c:pt>
                <c:pt idx="4">
                  <c:v>NT-05</c:v>
                </c:pt>
                <c:pt idx="5">
                  <c:v>NT-06</c:v>
                </c:pt>
              </c:strCache>
            </c:strRef>
          </c:cat>
          <c:val>
            <c:numRef>
              <c:f>'Chart Data'!$B$2:$B$7</c:f>
              <c:numCache>
                <c:formatCode>0.00</c:formatCode>
                <c:ptCount val="6"/>
                <c:pt idx="0">
                  <c:v>0.9</c:v>
                </c:pt>
                <c:pt idx="1">
                  <c:v>0.95</c:v>
                </c:pt>
                <c:pt idx="2">
                  <c:v>1.1</c:v>
                </c:pt>
                <c:pt idx="3">
                  <c:v>1.028571</c:v>
                </c:pt>
                <c:pt idx="4">
                  <c:v>1.1</c:v>
                </c:pt>
                <c:pt idx="5">
                  <c:v>0.85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6374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.2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8D0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latin typeface="DejaVu Sans"/>
                    <a:ea typeface="DejaVu Sans"/>
                    <a:cs typeface="DejaVu Sans"/>
                  </a:rPr>
                  <a:t>Índice de prazo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1303B-60F0-424D-AB1F-C4FB5029B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E65D46-F7AC-440B-9C38-51587896B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904875"/>
            <a:ext cx="1314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NT PROJECT 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9AEFCA-454B-4A6C-99E3-69CD95501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12954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Diagnóstico Executivo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A1952B-549C-478A-8413-6CE17C3E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95875"/>
            <a:ext cx="1257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Clareza sobre a carteira antes de assumir um novo investimento.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F11C22-93C4-4515-9350-8A036B7F0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0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CONSULTORIA EXECUTIVA</a:t>
            </a:r>
          </a:p>
        </p:txBody>
      </p:sp>
    </p:spTree>
    <p:extLst>
      <p:ext uri="{BB962C8B-B14F-4D97-AF65-F5344CB8AC3E}">
        <p14:creationId xmlns:p14="http://schemas.microsoft.com/office/powerpoint/2010/main" val="17182787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CE2354-8ABE-4752-B96A-A9B8DA380E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2f1fb404a54274">
            <a:extLst>
              <a:ext uri="{96DAC541-7B7A-43D3-8B79-37D633B846F1}">
                <asvg:svgBlip xmlns:asvg="http://schemas.microsoft.com/office/drawing/2016/SVG/main" r:embed="R4543a402e80b4a9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F8545-E55B-46A7-B541-C0C81803C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9E9CBA-7E41-4708-9066-0C6C5242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Quando contratar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6EF5A-2BB0-4C8A-8BB1-270F7E2AF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575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C9C94-534B-40CD-9548-F8F598D8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liderança recebe versões diferentes da situação dos projetos.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9A2738-8B25-4FFC-9CA8-F11B6262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719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F94C8-5AEA-4F31-AFB1-A983A1AF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7192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As prioridades não refletem impacto, capacidade e urgência.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837B4C-1276-4A5F-B698-F101AEBB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86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D0FF29-C036-4E92-9A77-8CAA84FB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8635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Os desvios aparecem sem causa verificada ou responsável.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DBD5B7-789F-4749-A8EF-E878F45D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00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E46131-D323-4EB5-925B-83630554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0077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empresa precisa dimensionar o acompanhamento antes de contratar.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8B172C-A29C-4D88-BB63-EC0553CB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diagnóstico confirma quais dessas necessidades existem na empresa.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8CF634-68F3-408C-839E-72DAF17A3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3023075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9000CF-0159-497F-A465-E84140553B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e3be0782844fe">
            <a:extLst>
              <a:ext uri="{96DAC541-7B7A-43D3-8B79-37D633B846F1}">
                <asvg:svgBlip xmlns:asvg="http://schemas.microsoft.com/office/drawing/2016/SVG/main" r:embed="Rafe42dbc26784f9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77A475-E73E-4DA0-8A47-491763DE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619D11-7EA3-4AC8-B724-71FCBE4E8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 do serviço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0A5C9E-DCCD-4B30-B702-D9C566A7F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Leitura da carteira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B088F3-A780-4D60-A001-6148D1A5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Objetivos, contratos, dados disponíveis e decisões pendentes.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51AFC-91FB-4ACD-A465-20968F7C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671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Avaliação da gestão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0F632B-B60C-4C66-B2A0-06170D12A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Governança, escopo, prazo, custo, risco e responsabilidades.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0E6594-A02C-4E14-B1DF-94086AB0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482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Entrevistas direcionadas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AEC5EA-8AC8-4739-B6EB-FFAC8375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Até três entrevistas com sponsor e responsáveis indicados.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552BBE-AFE7-4C62-A666-8C8139400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Plano de prioridades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A729F8-CA22-4728-83DF-38539880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293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Ações para os próximos 30 dias e recomendação de escopo.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512067-1915-49A8-8B95-347A669E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Escopo, quantidade de projetos, horas e responsabilidades constam na proposta.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A57E19-D278-4DB4-B8AD-3590344D1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1080244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D1F279-42D6-4AB2-B847-B3065B48B4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e43aff0aea430a">
            <a:extLst>
              <a:ext uri="{96DAC541-7B7A-43D3-8B79-37D633B846F1}">
                <asvg:svgBlip xmlns:asvg="http://schemas.microsoft.com/office/drawing/2016/SVG/main" r:embed="R21ceb09db7f24ff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67A1FD-5487-4780-947E-FEDDE9E0C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46C2FE-70E2-476A-92D1-01C59E2B4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Entregáveis e critérios de aceite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DFA8EB-B90C-4F3E-84E8-DC053F2FFED2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5143500"/>
                <a:gridCol w="4286250"/>
              </a:tblGrid>
              <a:tr h="8382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Entregável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Conteúdo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Aceite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Relatório executivo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Lacunas e evidências verificadas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Validação com o sponsor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Mapa de prioridades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Impacto, urgência e responsável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Critérios de priorização aprovados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Plano de 30 dias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Ação, prazo e dependências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Compromissos aceitos pela equipe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Recomendação de contratação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Serviço e capacidade necessários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discutido com a liderança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007901-B068-40F5-8C24-EA095D4B7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 proposta define quem aprova cada entrega e o prazo para a validação.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B402C4-33D0-4727-B72C-C0CF96CD9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6088696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9AED24-78E5-4157-B376-5BF07A7FB5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f80806586d46df">
            <a:extLst>
              <a:ext uri="{96DAC541-7B7A-43D3-8B79-37D633B846F1}">
                <asvg:svgBlip xmlns:asvg="http://schemas.microsoft.com/office/drawing/2016/SVG/main" r:embed="Ref2457482d6344a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A8EF3D-BF0A-40F8-8FF1-7B528F503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F63D3C-FFC8-4912-BAD8-B38CAE66C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Leitura executiva dos indicadores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BDCA36-0FEE-49AA-BD80-8CAB3F35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57450"/>
            <a:ext cx="1333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Projetos de referência / corte 01.10.2026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F3FB50EC-81E4-41AD-B30E-4AC2DDE330AD}"/>
              </a:ext>
            </a:extLst>
          </p:cNvPr>
          <p:cNvGraphicFramePr/>
          <p:nvPr/>
        </p:nvGraphicFramePr>
        <p:xfrm>
          <a:off xmlns:a="http://schemas.openxmlformats.org/drawingml/2006/main" x="904875" y="3238500"/>
          <a:ext xmlns:a="http://schemas.openxmlformats.org/drawingml/2006/main" cx="132397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cdab6e1bc8441fd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686BF-F198-4F3B-B9DA-79A24FC6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058025"/>
            <a:ext cx="13335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Priorizar os projetos abaixo da baseline e validar a confiabilidade dos dados antes de escolher o serviço.</a:t>
            </a:r>
          </a:p>
        </p:txBody>
      </p:sp>
    </p:spTree>
    <p:extLst>
      <p:ext uri="{BB962C8B-B14F-4D97-AF65-F5344CB8AC3E}">
        <p14:creationId xmlns:p14="http://schemas.microsoft.com/office/powerpoint/2010/main" val="16620142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55357C-45C7-4ECD-997C-10DDF54FA3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91ec9eceb0424a">
            <a:extLst>
              <a:ext uri="{96DAC541-7B7A-43D3-8B79-37D633B846F1}">
                <asvg:svgBlip xmlns:asvg="http://schemas.microsoft.com/office/drawing/2016/SVG/main" r:embed="R1cb32b293f87409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20B1E-7D91-4499-B765-38200895F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524A21-976C-403C-A40C-2031C4949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contratação e entrega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2E9CEB-953A-4EAB-B08C-FDFD9C8BF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F19EA3-2164-41E8-8F28-E9961FA2D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146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Preparação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7A7193-4AEF-40DB-BC90-DBA510390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1462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Recebimento dos documentos e agenda das entrevistas.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CBE880-F192-48F7-8999-9A18FA61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81DCDF-A0C3-498B-A0A3-DA075F6C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Diagnóstico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5CFF6E-2B17-48A4-95B5-1765D0B99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8620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Leitura dos dados e até três entrevistas.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482D59-CDA2-42F4-B4D7-E7ABE473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7C6760-7597-46F2-ADA9-CCDBAC3D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Discussão executiva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415AA8-BA02-493E-A97D-EE78EB07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5777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Validação dos achados e das lacunas.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6EA96A-6961-4AF1-8B61-B763ADC4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5CC986-F93C-4441-9E5E-05F5E81B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293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FC1D2C-BEE4-4BB5-8300-C6589182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2935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Relatório e plano para os próximos 30 dias.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070856-2C53-4B8A-AFA0-9A80FA67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Prazos propostos dependem dos dados, dos acessos e da disponibilidade do cliente.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FC1431-C44C-42E2-88B7-386AB056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7617856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10479-C4CC-46CD-AA19-FF5D8FAD3F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f477e5eb14ce6">
            <a:extLst>
              <a:ext uri="{96DAC541-7B7A-43D3-8B79-37D633B846F1}">
                <asvg:svgBlip xmlns:asvg="http://schemas.microsoft.com/office/drawing/2016/SVG/main" r:embed="Rcf6dff6ba5ad4e7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95DD3A-34C3-4F8D-8D2A-2CCBA26B7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2CE597-3F44-47C5-9A42-5527FCED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Investimento e condições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5DAB5-0F05-42BF-94B7-81E18B011D74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429000"/>
                <a:gridCol w="6429375"/>
              </a:tblGrid>
              <a:tr h="1452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Investimento proposto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Limites e dimensionamento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14525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personalizado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Projetos, horas, fontes e integrações conforme diagnóstico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828C01-08EC-4D7A-9565-417B593D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00750"/>
            <a:ext cx="1333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Condições e marcos definidos na proposta personalizada. Consultoria e software têm contratação independente.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02B8B-3468-447B-9D44-2C5C9871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Valores de referência para revisão. Adicionais e condições finais constam na proposta.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CD974C-EE7F-42AD-B223-EA0950CC8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1464128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327892-6F15-4427-B8F8-5AEF1792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F6D8A9-5568-4A42-94DE-CAED286C2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1285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71D548-CB67-4ACD-B2AF-6601B65D8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1314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o contexto,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prioridade e o resultado esperado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9C345-1857-497E-AECF-84CD791B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1314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E300EE-6D75-4FED-90A9-53C797B23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1285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Engenheira de Produção e Administradora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40B735-2B6F-4DD2-ADCE-2F8F3DE8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58000"/>
            <a:ext cx="1314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3614607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2026-10-21T01:19:04.7650000Z</dcterms:created>
  <dcterms:modified xsi:type="dcterms:W3CDTF">2026-10-21T01:19:04.7650000Z</dcterms:modified>
</coreProperties>
</file>